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4"/>
    <p:sldMasterId id="2147483752" r:id="rId5"/>
    <p:sldMasterId id="2147483687" r:id="rId6"/>
    <p:sldMasterId id="2147483708" r:id="rId7"/>
    <p:sldMasterId id="2147483715" r:id="rId8"/>
    <p:sldMasterId id="2147483722" r:id="rId9"/>
    <p:sldMasterId id="2147483729" r:id="rId10"/>
    <p:sldMasterId id="2147483736" r:id="rId11"/>
    <p:sldMasterId id="2147483743" r:id="rId12"/>
  </p:sldMasterIdLst>
  <p:notesMasterIdLst>
    <p:notesMasterId r:id="rId14"/>
  </p:notesMasterIdLst>
  <p:handoutMasterIdLst>
    <p:handoutMasterId r:id="rId15"/>
  </p:handoutMasterIdLst>
  <p:sldIdLst>
    <p:sldId id="265" r:id="rId1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D2E2"/>
    <a:srgbClr val="33CC33"/>
    <a:srgbClr val="016501"/>
    <a:srgbClr val="FFC0CB"/>
    <a:srgbClr val="ADFF30"/>
    <a:srgbClr val="ADD8E6"/>
    <a:srgbClr val="018B8B"/>
    <a:srgbClr val="FFA501"/>
    <a:srgbClr val="C57F7F"/>
    <a:srgbClr val="D5C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934" autoAdjust="0"/>
    <p:restoredTop sz="94664" autoAdjust="0"/>
  </p:normalViewPr>
  <p:slideViewPr>
    <p:cSldViewPr snapToGrid="0">
      <p:cViewPr>
        <p:scale>
          <a:sx n="150" d="100"/>
          <a:sy n="150" d="100"/>
        </p:scale>
        <p:origin x="-22884" y="-24672"/>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2019-05-23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dirty="0"/>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2019-05-23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dirty="0"/>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4AB5-FEEE-4062-826E-A0AD889C6702}"/>
              </a:ext>
            </a:extLst>
          </p:cNvPr>
          <p:cNvSpPr>
            <a:spLocks noGrp="1"/>
          </p:cNvSpPr>
          <p:nvPr>
            <p:ph type="title" hasCustomPrompt="1"/>
          </p:nvPr>
        </p:nvSpPr>
        <p:spPr>
          <a:xfrm>
            <a:off x="9581320" y="477078"/>
            <a:ext cx="33713531" cy="3180521"/>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4146882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D1E6-487B-48A7-A5CA-905D34B15F61}"/>
              </a:ext>
            </a:extLst>
          </p:cNvPr>
          <p:cNvSpPr>
            <a:spLocks noGrp="1"/>
          </p:cNvSpPr>
          <p:nvPr>
            <p:ph type="title"/>
          </p:nvPr>
        </p:nvSpPr>
        <p:spPr>
          <a:xfrm>
            <a:off x="1033669" y="4253948"/>
            <a:ext cx="41704591" cy="3220278"/>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6134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5069-5570-4557-84CA-73D20CB9ADBB}"/>
              </a:ext>
            </a:extLst>
          </p:cNvPr>
          <p:cNvSpPr>
            <a:spLocks noGrp="1"/>
          </p:cNvSpPr>
          <p:nvPr>
            <p:ph type="title" hasCustomPrompt="1"/>
          </p:nvPr>
        </p:nvSpPr>
        <p:spPr>
          <a:xfrm>
            <a:off x="8905461" y="834887"/>
            <a:ext cx="34429148" cy="2981739"/>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title</a:t>
            </a:r>
          </a:p>
        </p:txBody>
      </p:sp>
    </p:spTree>
    <p:extLst>
      <p:ext uri="{BB962C8B-B14F-4D97-AF65-F5344CB8AC3E}">
        <p14:creationId xmlns:p14="http://schemas.microsoft.com/office/powerpoint/2010/main" val="205018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654-3077-493E-A0EC-CF7B34420789}"/>
              </a:ext>
            </a:extLst>
          </p:cNvPr>
          <p:cNvSpPr>
            <a:spLocks noGrp="1"/>
          </p:cNvSpPr>
          <p:nvPr>
            <p:ph type="title" hasCustomPrompt="1"/>
          </p:nvPr>
        </p:nvSpPr>
        <p:spPr>
          <a:xfrm>
            <a:off x="1259112" y="4430245"/>
            <a:ext cx="41836958" cy="2310848"/>
          </a:xfrm>
          <a:prstGeom prst="rect">
            <a:avLst/>
          </a:prstGeom>
        </p:spPr>
        <p:txBody>
          <a:bodyPr/>
          <a:lstStyle/>
          <a:p>
            <a:r>
              <a:rPr lang="en-US" dirty="0"/>
              <a:t>Click to edit title</a:t>
            </a:r>
          </a:p>
        </p:txBody>
      </p:sp>
    </p:spTree>
    <p:extLst>
      <p:ext uri="{BB962C8B-B14F-4D97-AF65-F5344CB8AC3E}">
        <p14:creationId xmlns:p14="http://schemas.microsoft.com/office/powerpoint/2010/main" val="1087135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F046-BD2E-47AC-878A-1769EA1F3D7E}"/>
              </a:ext>
            </a:extLst>
          </p:cNvPr>
          <p:cNvSpPr>
            <a:spLocks noGrp="1"/>
          </p:cNvSpPr>
          <p:nvPr>
            <p:ph type="title" hasCustomPrompt="1"/>
          </p:nvPr>
        </p:nvSpPr>
        <p:spPr>
          <a:xfrm>
            <a:off x="8746434" y="476250"/>
            <a:ext cx="33634017" cy="3181350"/>
          </a:xfrm>
          <a:prstGeom prst="rect">
            <a:avLst/>
          </a:prstGeom>
        </p:spPr>
        <p:txBody>
          <a:bodyPr/>
          <a:lstStyle/>
          <a:p>
            <a:r>
              <a:rPr lang="en-US" dirty="0"/>
              <a:t>Click to edit title</a:t>
            </a:r>
          </a:p>
        </p:txBody>
      </p:sp>
    </p:spTree>
    <p:extLst>
      <p:ext uri="{BB962C8B-B14F-4D97-AF65-F5344CB8AC3E}">
        <p14:creationId xmlns:p14="http://schemas.microsoft.com/office/powerpoint/2010/main" val="3684661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2C8-71C0-4660-A431-2FE27693992B}"/>
              </a:ext>
            </a:extLst>
          </p:cNvPr>
          <p:cNvSpPr>
            <a:spLocks noGrp="1"/>
          </p:cNvSpPr>
          <p:nvPr>
            <p:ph type="title" hasCustomPrompt="1"/>
          </p:nvPr>
        </p:nvSpPr>
        <p:spPr>
          <a:xfrm>
            <a:off x="1113183" y="4177748"/>
            <a:ext cx="41466051" cy="3137452"/>
          </a:xfrm>
          <a:prstGeom prst="rect">
            <a:avLst/>
          </a:prstGeom>
        </p:spPr>
        <p:txBody>
          <a:bodyPr/>
          <a:lstStyle>
            <a:lvl1pPr>
              <a:defRPr/>
            </a:lvl1pPr>
          </a:lstStyle>
          <a:p>
            <a:r>
              <a:rPr lang="en-US" dirty="0"/>
              <a:t>Click to edit title</a:t>
            </a:r>
          </a:p>
        </p:txBody>
      </p:sp>
    </p:spTree>
    <p:extLst>
      <p:ext uri="{BB962C8B-B14F-4D97-AF65-F5344CB8AC3E}">
        <p14:creationId xmlns:p14="http://schemas.microsoft.com/office/powerpoint/2010/main" val="3430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B247-1E96-453F-942C-56B5E719D81C}"/>
              </a:ext>
            </a:extLst>
          </p:cNvPr>
          <p:cNvSpPr>
            <a:spLocks noGrp="1"/>
          </p:cNvSpPr>
          <p:nvPr>
            <p:ph type="title"/>
          </p:nvPr>
        </p:nvSpPr>
        <p:spPr>
          <a:xfrm>
            <a:off x="8984974" y="1212228"/>
            <a:ext cx="33634017" cy="2882693"/>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17748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E61B-4126-42AA-A678-8429E1DEBFC5}"/>
              </a:ext>
            </a:extLst>
          </p:cNvPr>
          <p:cNvSpPr>
            <a:spLocks noGrp="1"/>
          </p:cNvSpPr>
          <p:nvPr>
            <p:ph type="title"/>
          </p:nvPr>
        </p:nvSpPr>
        <p:spPr>
          <a:xfrm>
            <a:off x="1149282" y="4174433"/>
            <a:ext cx="42066057" cy="2231335"/>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38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F1-EF93-40FA-849A-257B015CAF3C}"/>
              </a:ext>
            </a:extLst>
          </p:cNvPr>
          <p:cNvSpPr>
            <a:spLocks noGrp="1"/>
          </p:cNvSpPr>
          <p:nvPr>
            <p:ph type="title"/>
          </p:nvPr>
        </p:nvSpPr>
        <p:spPr>
          <a:xfrm>
            <a:off x="9263271" y="876299"/>
            <a:ext cx="33474990" cy="2821057"/>
          </a:xfrm>
          <a:prstGeom prst="rect">
            <a:avLst/>
          </a:prstGeom>
        </p:spPr>
        <p:txBody>
          <a:bodyPr/>
          <a:lstStyle>
            <a:lvl1pPr>
              <a:defRPr sz="8800" b="1">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08541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CF5C0-A6D7-44F2-9DDF-2C815AE68CD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435"/>
          <a:stretch/>
        </p:blipFill>
        <p:spPr>
          <a:xfrm>
            <a:off x="0" y="0"/>
            <a:ext cx="8587409" cy="3657600"/>
          </a:xfrm>
          <a:prstGeom prst="rect">
            <a:avLst/>
          </a:prstGeom>
        </p:spPr>
      </p:pic>
      <p:grpSp>
        <p:nvGrpSpPr>
          <p:cNvPr id="10" name="Group 9">
            <a:extLst>
              <a:ext uri="{FF2B5EF4-FFF2-40B4-BE49-F238E27FC236}">
                <a16:creationId xmlns:a16="http://schemas.microsoft.com/office/drawing/2014/main" id="{7AA28EF9-D153-4329-8067-1C33D2AE1DC0}"/>
              </a:ext>
            </a:extLst>
          </p:cNvPr>
          <p:cNvGrpSpPr/>
          <p:nvPr userDrawn="1"/>
        </p:nvGrpSpPr>
        <p:grpSpPr>
          <a:xfrm>
            <a:off x="1686073" y="30669968"/>
            <a:ext cx="40519055" cy="1463040"/>
            <a:chOff x="1686073" y="30669968"/>
            <a:chExt cx="40519055" cy="1463040"/>
          </a:xfrm>
        </p:grpSpPr>
        <p:sp>
          <p:nvSpPr>
            <p:cNvPr id="11" name="Date Placeholder 2">
              <a:extLst>
                <a:ext uri="{FF2B5EF4-FFF2-40B4-BE49-F238E27FC236}">
                  <a16:creationId xmlns:a16="http://schemas.microsoft.com/office/drawing/2014/main" id="{DE9D5D10-67F0-43BF-BBDD-774DDFC3E96E}"/>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2" name="Picture 11">
              <a:extLst>
                <a:ext uri="{FF2B5EF4-FFF2-40B4-BE49-F238E27FC236}">
                  <a16:creationId xmlns:a16="http://schemas.microsoft.com/office/drawing/2014/main" id="{B8341E65-C3E3-41A9-8466-012C598584E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285276189"/>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32" userDrawn="1">
          <p15:clr>
            <a:srgbClr val="F26B43"/>
          </p15:clr>
        </p15:guide>
        <p15:guide id="3" orient="horz" pos="19104" userDrawn="1">
          <p15:clr>
            <a:srgbClr val="F26B43"/>
          </p15:clr>
        </p15:guide>
        <p15:guide id="4" orient="horz" pos="50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43B447-B234-40FF-8B58-A1F5F123CC8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43891200" cy="3657600"/>
          </a:xfrm>
          <a:prstGeom prst="rect">
            <a:avLst/>
          </a:prstGeom>
        </p:spPr>
      </p:pic>
      <p:grpSp>
        <p:nvGrpSpPr>
          <p:cNvPr id="9" name="Group 8">
            <a:extLst>
              <a:ext uri="{FF2B5EF4-FFF2-40B4-BE49-F238E27FC236}">
                <a16:creationId xmlns:a16="http://schemas.microsoft.com/office/drawing/2014/main" id="{3CBFEC00-1640-4B91-A0E6-C27A6FFDAD71}"/>
              </a:ext>
            </a:extLst>
          </p:cNvPr>
          <p:cNvGrpSpPr/>
          <p:nvPr userDrawn="1"/>
        </p:nvGrpSpPr>
        <p:grpSpPr>
          <a:xfrm>
            <a:off x="1686073" y="30669968"/>
            <a:ext cx="40210073" cy="1463040"/>
            <a:chOff x="1686073" y="30669968"/>
            <a:chExt cx="40210073" cy="1463040"/>
          </a:xfrm>
        </p:grpSpPr>
        <p:sp>
          <p:nvSpPr>
            <p:cNvPr id="10" name="Date Placeholder 2">
              <a:extLst>
                <a:ext uri="{FF2B5EF4-FFF2-40B4-BE49-F238E27FC236}">
                  <a16:creationId xmlns:a16="http://schemas.microsoft.com/office/drawing/2014/main" id="{046BA317-DF74-4724-BE4E-DC8C0D6A90A2}"/>
                </a:ext>
              </a:extLst>
            </p:cNvPr>
            <p:cNvSpPr txBox="1">
              <a:spLocks/>
            </p:cNvSpPr>
            <p:nvPr userDrawn="1"/>
          </p:nvSpPr>
          <p:spPr>
            <a:xfrm>
              <a:off x="3484860" y="31463672"/>
              <a:ext cx="38411286"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9A1E741-0121-4ADC-9090-099E199FC8C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4097333419"/>
      </p:ext>
    </p:extLst>
  </p:cSld>
  <p:clrMap bg1="lt1" tx1="dk1" bg2="lt2" tx2="dk2" accent1="accent1" accent2="accent2" accent3="accent3" accent4="accent4" accent5="accent5" accent6="accent6" hlink="hlink" folHlink="folHlink"/>
  <p:sldLayoutIdLst>
    <p:sldLayoutId id="21474837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784" userDrawn="1">
          <p15:clr>
            <a:srgbClr val="F26B43"/>
          </p15:clr>
        </p15:guide>
        <p15:guide id="3" orient="horz" pos="19176" userDrawn="1">
          <p15:clr>
            <a:srgbClr val="F26B43"/>
          </p15:clr>
        </p15:guide>
        <p15:guide id="4" orient="horz" pos="237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EE3B7B4-30E1-467C-8569-242F4D7E928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525"/>
          <a:stretch/>
        </p:blipFill>
        <p:spPr>
          <a:xfrm>
            <a:off x="0" y="0"/>
            <a:ext cx="8547652" cy="3657600"/>
          </a:xfrm>
          <a:prstGeom prst="rect">
            <a:avLst/>
          </a:prstGeom>
        </p:spPr>
      </p:pic>
      <p:grpSp>
        <p:nvGrpSpPr>
          <p:cNvPr id="9" name="Group 8">
            <a:extLst>
              <a:ext uri="{FF2B5EF4-FFF2-40B4-BE49-F238E27FC236}">
                <a16:creationId xmlns:a16="http://schemas.microsoft.com/office/drawing/2014/main" id="{8777BA41-19E3-47A6-B579-C3217C8C1FA6}"/>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8C36A35E-FFF2-4353-8364-B2076E777E9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CEFE2CF-27BE-4CF6-81A8-B7D1B3855F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33599408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76" userDrawn="1">
          <p15:clr>
            <a:srgbClr val="F26B43"/>
          </p15:clr>
        </p15:guide>
        <p15:guide id="4" orient="horz" pos="50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E76115C-063C-4101-AC46-8A9DC51CD4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798"/>
            <a:ext cx="43891200" cy="3657600"/>
          </a:xfrm>
          <a:prstGeom prst="rect">
            <a:avLst/>
          </a:prstGeom>
        </p:spPr>
      </p:pic>
      <p:grpSp>
        <p:nvGrpSpPr>
          <p:cNvPr id="7" name="Group 6">
            <a:extLst>
              <a:ext uri="{FF2B5EF4-FFF2-40B4-BE49-F238E27FC236}">
                <a16:creationId xmlns:a16="http://schemas.microsoft.com/office/drawing/2014/main" id="{2A94A883-DC2D-48F8-BD14-5A9E86E5E103}"/>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8B063E2C-7D9D-4BB5-9170-14F58182418C}"/>
                </a:ext>
              </a:extLst>
            </p:cNvPr>
            <p:cNvSpPr txBox="1">
              <a:spLocks/>
            </p:cNvSpPr>
            <p:nvPr userDrawn="1"/>
          </p:nvSpPr>
          <p:spPr>
            <a:xfrm>
              <a:off x="3484860" y="31338982"/>
              <a:ext cx="38720268" cy="794026"/>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0F7E19ED-0F02-4C30-8CB5-C3DF178C55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407517988"/>
      </p:ext>
    </p:extLst>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16" userDrawn="1">
          <p15:clr>
            <a:srgbClr val="F26B43"/>
          </p15:clr>
        </p15:guide>
        <p15:guide id="2" pos="26808" userDrawn="1">
          <p15:clr>
            <a:srgbClr val="F26B43"/>
          </p15:clr>
        </p15:guide>
        <p15:guide id="3" orient="horz" pos="19176" userDrawn="1">
          <p15:clr>
            <a:srgbClr val="F26B43"/>
          </p15:clr>
        </p15:guide>
        <p15:guide id="4" orient="horz" pos="240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351EB5-FCD5-4904-8954-1E1832884E1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7" name="Group 6">
            <a:extLst>
              <a:ext uri="{FF2B5EF4-FFF2-40B4-BE49-F238E27FC236}">
                <a16:creationId xmlns:a16="http://schemas.microsoft.com/office/drawing/2014/main" id="{FC5B77F3-07F6-4937-BDFF-74F243D738BF}"/>
              </a:ext>
            </a:extLst>
          </p:cNvPr>
          <p:cNvGrpSpPr/>
          <p:nvPr userDrawn="1"/>
        </p:nvGrpSpPr>
        <p:grpSpPr>
          <a:xfrm>
            <a:off x="1686073" y="30669968"/>
            <a:ext cx="40519055" cy="1463040"/>
            <a:chOff x="1686073" y="30669968"/>
            <a:chExt cx="40519055" cy="1463040"/>
          </a:xfrm>
        </p:grpSpPr>
        <p:sp>
          <p:nvSpPr>
            <p:cNvPr id="8" name="Date Placeholder 2">
              <a:extLst>
                <a:ext uri="{FF2B5EF4-FFF2-40B4-BE49-F238E27FC236}">
                  <a16:creationId xmlns:a16="http://schemas.microsoft.com/office/drawing/2014/main" id="{76E2EF09-BBDB-4570-B788-0D46D55D02A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A322251E-7BEE-4C2D-ADAE-C5CE9E3C0C8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437026498"/>
      </p:ext>
    </p:extLst>
  </p:cSld>
  <p:clrMap bg1="lt1" tx1="dk1" bg2="lt2" tx2="dk2" accent1="accent1" accent2="accent2" accent3="accent3" accent4="accent4" accent5="accent5" accent6="accent6" hlink="hlink" folHlink="folHlink"/>
  <p:sldLayoutIdLst>
    <p:sldLayoutId id="2147483721"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912" userDrawn="1">
          <p15:clr>
            <a:srgbClr val="F26B43"/>
          </p15:clr>
        </p15:guide>
        <p15:guide id="2" pos="26832" userDrawn="1">
          <p15:clr>
            <a:srgbClr val="F26B43"/>
          </p15:clr>
        </p15:guide>
        <p15:guide id="3" orient="horz" pos="19176" userDrawn="1">
          <p15:clr>
            <a:srgbClr val="F26B43"/>
          </p15:clr>
        </p15:guide>
        <p15:guide id="4" orient="horz" pos="456"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BE82082-F14D-47D9-A467-1D6E46AAFFA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76200"/>
            <a:ext cx="43891200" cy="3657600"/>
          </a:xfrm>
          <a:prstGeom prst="rect">
            <a:avLst/>
          </a:prstGeom>
        </p:spPr>
      </p:pic>
      <p:grpSp>
        <p:nvGrpSpPr>
          <p:cNvPr id="9" name="Group 8">
            <a:extLst>
              <a:ext uri="{FF2B5EF4-FFF2-40B4-BE49-F238E27FC236}">
                <a16:creationId xmlns:a16="http://schemas.microsoft.com/office/drawing/2014/main" id="{6A3B9CF8-881F-4477-BED4-25D2A6918A9B}"/>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106D52FB-6468-4BDC-818F-808806564D7F}"/>
                </a:ext>
              </a:extLst>
            </p:cNvPr>
            <p:cNvSpPr txBox="1">
              <a:spLocks/>
            </p:cNvSpPr>
            <p:nvPr userDrawn="1"/>
          </p:nvSpPr>
          <p:spPr>
            <a:xfrm>
              <a:off x="3484860" y="31380545"/>
              <a:ext cx="38720268" cy="752463"/>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407D6029-FA19-48F7-83E4-D6742EE546D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1624569462"/>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88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76" userDrawn="1">
          <p15:clr>
            <a:srgbClr val="F26B43"/>
          </p15:clr>
        </p15:guide>
        <p15:guide id="4" orient="horz" pos="232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5DFC52-F1A9-4DEA-877D-46C720A9679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9" name="Group 8">
            <a:extLst>
              <a:ext uri="{FF2B5EF4-FFF2-40B4-BE49-F238E27FC236}">
                <a16:creationId xmlns:a16="http://schemas.microsoft.com/office/drawing/2014/main" id="{CB8CA5D6-3886-406F-9EF3-FB7CDEEEB091}"/>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44678545-7291-4C47-A908-C40067BBEE82}"/>
                </a:ext>
              </a:extLst>
            </p:cNvPr>
            <p:cNvSpPr txBox="1">
              <a:spLocks/>
            </p:cNvSpPr>
            <p:nvPr userDrawn="1"/>
          </p:nvSpPr>
          <p:spPr>
            <a:xfrm>
              <a:off x="3484860" y="31505236"/>
              <a:ext cx="38720268" cy="627772"/>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BF61D060-4C5C-4EBD-B270-68E8F4FAB3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814302850"/>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40" userDrawn="1">
          <p15:clr>
            <a:srgbClr val="F26B43"/>
          </p15:clr>
        </p15:guide>
        <p15:guide id="2" pos="26856" userDrawn="1">
          <p15:clr>
            <a:srgbClr val="F26B43"/>
          </p15:clr>
        </p15:guide>
        <p15:guide id="3" orient="horz" pos="19128" userDrawn="1">
          <p15:clr>
            <a:srgbClr val="F26B43"/>
          </p15:clr>
        </p15:guide>
        <p15:guide id="4" orient="horz" pos="4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6C6996-30F2-46F5-A73C-41A6B9A4CC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2648"/>
            <a:ext cx="43891200" cy="3657600"/>
          </a:xfrm>
          <a:prstGeom prst="rect">
            <a:avLst/>
          </a:prstGeom>
        </p:spPr>
      </p:pic>
      <p:grpSp>
        <p:nvGrpSpPr>
          <p:cNvPr id="9" name="Group 8">
            <a:extLst>
              <a:ext uri="{FF2B5EF4-FFF2-40B4-BE49-F238E27FC236}">
                <a16:creationId xmlns:a16="http://schemas.microsoft.com/office/drawing/2014/main" id="{B1F46645-F7F4-46B2-A5CE-700925DAC9F3}"/>
              </a:ext>
            </a:extLst>
          </p:cNvPr>
          <p:cNvGrpSpPr/>
          <p:nvPr userDrawn="1"/>
        </p:nvGrpSpPr>
        <p:grpSpPr>
          <a:xfrm>
            <a:off x="1686073" y="30669968"/>
            <a:ext cx="40519055" cy="1463040"/>
            <a:chOff x="1686073" y="30669968"/>
            <a:chExt cx="40519055" cy="1463040"/>
          </a:xfrm>
        </p:grpSpPr>
        <p:sp>
          <p:nvSpPr>
            <p:cNvPr id="10" name="Date Placeholder 2">
              <a:extLst>
                <a:ext uri="{FF2B5EF4-FFF2-40B4-BE49-F238E27FC236}">
                  <a16:creationId xmlns:a16="http://schemas.microsoft.com/office/drawing/2014/main" id="{AA4A5336-D0A2-40B1-A047-BBD19BBE7C9B}"/>
                </a:ext>
              </a:extLst>
            </p:cNvPr>
            <p:cNvSpPr txBox="1">
              <a:spLocks/>
            </p:cNvSpPr>
            <p:nvPr userDrawn="1"/>
          </p:nvSpPr>
          <p:spPr>
            <a:xfrm>
              <a:off x="3484860" y="31463672"/>
              <a:ext cx="38720268" cy="669335"/>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11" name="Picture 10">
              <a:extLst>
                <a:ext uri="{FF2B5EF4-FFF2-40B4-BE49-F238E27FC236}">
                  <a16:creationId xmlns:a16="http://schemas.microsoft.com/office/drawing/2014/main" id="{C632D82A-3AAB-43A9-BDA8-1913AF14402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879548369"/>
      </p:ext>
    </p:extLst>
  </p:cSld>
  <p:clrMap bg1="lt1" tx1="dk1" bg2="lt2" tx2="dk2" accent1="accent1" accent2="accent2" accent3="accent3" accent4="accent4" accent5="accent5" accent6="accent6" hlink="hlink" folHlink="folHlink"/>
  <p:sldLayoutIdLst>
    <p:sldLayoutId id="21474837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08" userDrawn="1">
          <p15:clr>
            <a:srgbClr val="F26B43"/>
          </p15:clr>
        </p15:guide>
        <p15:guide id="3" orient="horz" pos="19176" userDrawn="1">
          <p15:clr>
            <a:srgbClr val="F26B43"/>
          </p15:clr>
        </p15:guide>
        <p15:guide id="4" orient="horz" pos="2352"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46BE63-035B-4596-A779-C94C6632427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80888"/>
          <a:stretch/>
        </p:blipFill>
        <p:spPr>
          <a:xfrm>
            <a:off x="0" y="0"/>
            <a:ext cx="8388626" cy="3657600"/>
          </a:xfrm>
          <a:prstGeom prst="rect">
            <a:avLst/>
          </a:prstGeom>
        </p:spPr>
      </p:pic>
      <p:grpSp>
        <p:nvGrpSpPr>
          <p:cNvPr id="6" name="Group 5">
            <a:extLst>
              <a:ext uri="{FF2B5EF4-FFF2-40B4-BE49-F238E27FC236}">
                <a16:creationId xmlns:a16="http://schemas.microsoft.com/office/drawing/2014/main" id="{307975D0-3EC0-4360-B088-0746F18AD85C}"/>
              </a:ext>
            </a:extLst>
          </p:cNvPr>
          <p:cNvGrpSpPr/>
          <p:nvPr userDrawn="1"/>
        </p:nvGrpSpPr>
        <p:grpSpPr>
          <a:xfrm>
            <a:off x="1686073" y="30669968"/>
            <a:ext cx="40947827" cy="1463040"/>
            <a:chOff x="1686073" y="30669968"/>
            <a:chExt cx="40947827" cy="1463040"/>
          </a:xfrm>
        </p:grpSpPr>
        <p:sp>
          <p:nvSpPr>
            <p:cNvPr id="7" name="Date Placeholder 2">
              <a:extLst>
                <a:ext uri="{FF2B5EF4-FFF2-40B4-BE49-F238E27FC236}">
                  <a16:creationId xmlns:a16="http://schemas.microsoft.com/office/drawing/2014/main" id="{522B2ABC-4BA9-4B52-9BE2-A53E8A1CB1CA}"/>
                </a:ext>
              </a:extLst>
            </p:cNvPr>
            <p:cNvSpPr txBox="1">
              <a:spLocks/>
            </p:cNvSpPr>
            <p:nvPr userDrawn="1"/>
          </p:nvSpPr>
          <p:spPr>
            <a:xfrm>
              <a:off x="3484859" y="31546800"/>
              <a:ext cx="39149041" cy="586208"/>
            </a:xfrm>
            <a:prstGeom prst="rect">
              <a:avLst/>
            </a:prstGeom>
          </p:spPr>
          <p:txBody>
            <a:bodyPr/>
            <a:lstStyle>
              <a:defPPr>
                <a:defRPr lang="en-US"/>
              </a:defPPr>
              <a:lvl1pPr marL="0" algn="l" defTabSz="3686861" rtl="0" eaLnBrk="1" latinLnBrk="0" hangingPunct="1">
                <a:defRPr sz="7258" b="1" kern="1200">
                  <a:solidFill>
                    <a:srgbClr val="9ACA3C"/>
                  </a:solidFill>
                  <a:latin typeface="Arial" panose="020B0604020202020204" pitchFamily="34" charset="0"/>
                  <a:ea typeface="+mn-ea"/>
                  <a:cs typeface="Arial" panose="020B0604020202020204" pitchFamily="34" charset="0"/>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r"/>
              <a:r>
                <a:rPr lang="en-US" sz="3200" dirty="0">
                  <a:solidFill>
                    <a:srgbClr val="58595B"/>
                  </a:solidFill>
                </a:rPr>
                <a:t>USDA is an equal opportunity provider, employer, and lender.   </a:t>
              </a:r>
            </a:p>
          </p:txBody>
        </p:sp>
        <p:pic>
          <p:nvPicPr>
            <p:cNvPr id="9" name="Picture 8">
              <a:extLst>
                <a:ext uri="{FF2B5EF4-FFF2-40B4-BE49-F238E27FC236}">
                  <a16:creationId xmlns:a16="http://schemas.microsoft.com/office/drawing/2014/main" id="{68D63654-AE53-400F-8964-1CE493CE39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86073" y="30669968"/>
              <a:ext cx="1448413" cy="1463040"/>
            </a:xfrm>
            <a:prstGeom prst="rect">
              <a:avLst/>
            </a:prstGeom>
          </p:spPr>
        </p:pic>
      </p:grpSp>
    </p:spTree>
    <p:extLst>
      <p:ext uri="{BB962C8B-B14F-4D97-AF65-F5344CB8AC3E}">
        <p14:creationId xmlns:p14="http://schemas.microsoft.com/office/powerpoint/2010/main" val="3162809121"/>
      </p:ext>
    </p:extLst>
  </p:cSld>
  <p:clrMap bg1="lt1" tx1="dk1" bg2="lt2" tx2="dk2" accent1="accent1" accent2="accent2" accent3="accent3" accent4="accent4" accent5="accent5" accent6="accent6" hlink="hlink" folHlink="folHlink"/>
  <p:sldLayoutIdLst>
    <p:sldLayoutId id="21474837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864" userDrawn="1">
          <p15:clr>
            <a:srgbClr val="F26B43"/>
          </p15:clr>
        </p15:guide>
        <p15:guide id="2" pos="26856" userDrawn="1">
          <p15:clr>
            <a:srgbClr val="F26B43"/>
          </p15:clr>
        </p15:guide>
        <p15:guide id="3" orient="horz" pos="19128" userDrawn="1">
          <p15:clr>
            <a:srgbClr val="F26B43"/>
          </p15:clr>
        </p15:guide>
        <p15:guide id="4" orient="horz" pos="4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55256718-8126-43F3-85BA-C7D9447D8D47}"/>
              </a:ext>
            </a:extLst>
          </p:cNvPr>
          <p:cNvGrpSpPr/>
          <p:nvPr/>
        </p:nvGrpSpPr>
        <p:grpSpPr>
          <a:xfrm>
            <a:off x="270442" y="11226613"/>
            <a:ext cx="12001039" cy="9906955"/>
            <a:chOff x="-165707" y="10891874"/>
            <a:chExt cx="12325837" cy="10014667"/>
          </a:xfrm>
        </p:grpSpPr>
        <p:pic>
          <p:nvPicPr>
            <p:cNvPr id="8" name="Picture 7">
              <a:extLst>
                <a:ext uri="{FF2B5EF4-FFF2-40B4-BE49-F238E27FC236}">
                  <a16:creationId xmlns:a16="http://schemas.microsoft.com/office/drawing/2014/main" id="{1439E374-7CBF-49F6-912E-7ED4BC28EABF}"/>
                </a:ext>
              </a:extLst>
            </p:cNvPr>
            <p:cNvPicPr>
              <a:picLocks noChangeAspect="1"/>
            </p:cNvPicPr>
            <p:nvPr/>
          </p:nvPicPr>
          <p:blipFill rotWithShape="1">
            <a:blip r:embed="rId2">
              <a:extLst>
                <a:ext uri="{28A0092B-C50C-407E-A947-70E740481C1C}">
                  <a14:useLocalDpi xmlns:a14="http://schemas.microsoft.com/office/drawing/2010/main" val="0"/>
                </a:ext>
              </a:extLst>
            </a:blip>
            <a:srcRect l="-1" r="6594" b="4525"/>
            <a:stretch/>
          </p:blipFill>
          <p:spPr>
            <a:xfrm>
              <a:off x="-165707" y="10891874"/>
              <a:ext cx="11442537" cy="9748801"/>
            </a:xfrm>
            <a:prstGeom prst="rect">
              <a:avLst/>
            </a:prstGeom>
          </p:spPr>
        </p:pic>
        <p:sp>
          <p:nvSpPr>
            <p:cNvPr id="28" name="Rectangle 27">
              <a:extLst>
                <a:ext uri="{FF2B5EF4-FFF2-40B4-BE49-F238E27FC236}">
                  <a16:creationId xmlns:a16="http://schemas.microsoft.com/office/drawing/2014/main" id="{C4F4F3FD-2776-4881-8442-24FCB82F061E}"/>
                </a:ext>
              </a:extLst>
            </p:cNvPr>
            <p:cNvSpPr/>
            <p:nvPr/>
          </p:nvSpPr>
          <p:spPr>
            <a:xfrm>
              <a:off x="7009222" y="11070203"/>
              <a:ext cx="4585551" cy="407035"/>
            </a:xfrm>
            <a:prstGeom prst="rect">
              <a:avLst/>
            </a:prstGeom>
          </p:spPr>
          <p:txBody>
            <a:bodyPr wrap="none">
              <a:spAutoFit/>
            </a:bodyPr>
            <a:lstStyle/>
            <a:p>
              <a:pPr>
                <a:lnSpc>
                  <a:spcPct val="107000"/>
                </a:lnSpc>
                <a:spcAft>
                  <a:spcPts val="800"/>
                </a:spcAft>
              </a:pPr>
              <a:r>
                <a:rPr lang="en-US" sz="20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https://usda.shinyapps.io/MLRAClimate/</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41" name="Picture 40">
              <a:extLst>
                <a:ext uri="{FF2B5EF4-FFF2-40B4-BE49-F238E27FC236}">
                  <a16:creationId xmlns:a16="http://schemas.microsoft.com/office/drawing/2014/main" id="{A0951A66-28E3-497F-893C-EAC9B0B4C8DB}"/>
                </a:ext>
              </a:extLst>
            </p:cNvPr>
            <p:cNvPicPr>
              <a:picLocks noChangeAspect="1"/>
            </p:cNvPicPr>
            <p:nvPr/>
          </p:nvPicPr>
          <p:blipFill rotWithShape="1">
            <a:blip r:embed="rId2">
              <a:extLst>
                <a:ext uri="{28A0092B-C50C-407E-A947-70E740481C1C}">
                  <a14:useLocalDpi xmlns:a14="http://schemas.microsoft.com/office/drawing/2010/main" val="0"/>
                </a:ext>
              </a:extLst>
            </a:blip>
            <a:srcRect l="34811" t="59877" r="-93"/>
            <a:stretch/>
          </p:blipFill>
          <p:spPr>
            <a:xfrm>
              <a:off x="3974769" y="17010460"/>
              <a:ext cx="7605399" cy="3896081"/>
            </a:xfrm>
            <a:prstGeom prst="rect">
              <a:avLst/>
            </a:prstGeom>
          </p:spPr>
        </p:pic>
        <p:pic>
          <p:nvPicPr>
            <p:cNvPr id="36" name="Picture 35">
              <a:extLst>
                <a:ext uri="{FF2B5EF4-FFF2-40B4-BE49-F238E27FC236}">
                  <a16:creationId xmlns:a16="http://schemas.microsoft.com/office/drawing/2014/main" id="{15B1F814-D109-4F99-8E42-32944A6A59C6}"/>
                </a:ext>
              </a:extLst>
            </p:cNvPr>
            <p:cNvPicPr>
              <a:picLocks noChangeAspect="1"/>
            </p:cNvPicPr>
            <p:nvPr/>
          </p:nvPicPr>
          <p:blipFill rotWithShape="1">
            <a:blip r:embed="rId3">
              <a:extLst>
                <a:ext uri="{28A0092B-C50C-407E-A947-70E740481C1C}">
                  <a14:useLocalDpi xmlns:a14="http://schemas.microsoft.com/office/drawing/2010/main" val="0"/>
                </a:ext>
              </a:extLst>
            </a:blip>
            <a:srcRect l="35087" t="5813" r="10276" b="41997"/>
            <a:stretch/>
          </p:blipFill>
          <p:spPr>
            <a:xfrm>
              <a:off x="4112391" y="11560275"/>
              <a:ext cx="8047739" cy="5454437"/>
            </a:xfrm>
            <a:prstGeom prst="rect">
              <a:avLst/>
            </a:prstGeom>
          </p:spPr>
        </p:pic>
      </p:grpSp>
      <p:pic>
        <p:nvPicPr>
          <p:cNvPr id="26" name="Picture 25">
            <a:extLst>
              <a:ext uri="{FF2B5EF4-FFF2-40B4-BE49-F238E27FC236}">
                <a16:creationId xmlns:a16="http://schemas.microsoft.com/office/drawing/2014/main" id="{E59104BE-4F23-4434-9FA8-9C70FDF9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9688" y="12342744"/>
            <a:ext cx="17407681" cy="10989937"/>
          </a:xfrm>
          <a:prstGeom prst="rect">
            <a:avLst/>
          </a:prstGeom>
          <a:ln w="88900" cap="sq" cmpd="thickThin">
            <a:solidFill>
              <a:schemeClr val="tx1"/>
            </a:solidFill>
            <a:prstDash val="solid"/>
            <a:miter lim="800000"/>
          </a:ln>
          <a:effectLst>
            <a:innerShdw blurRad="76200">
              <a:srgbClr val="000000"/>
            </a:innerShdw>
          </a:effectLst>
        </p:spPr>
      </p:pic>
      <p:sp>
        <p:nvSpPr>
          <p:cNvPr id="3" name="Title 2">
            <a:extLst>
              <a:ext uri="{FF2B5EF4-FFF2-40B4-BE49-F238E27FC236}">
                <a16:creationId xmlns:a16="http://schemas.microsoft.com/office/drawing/2014/main" id="{827AE4C7-E3EE-41DE-9D74-07465643D04E}"/>
              </a:ext>
            </a:extLst>
          </p:cNvPr>
          <p:cNvSpPr>
            <a:spLocks noGrp="1"/>
          </p:cNvSpPr>
          <p:nvPr>
            <p:ph type="title"/>
          </p:nvPr>
        </p:nvSpPr>
        <p:spPr>
          <a:xfrm>
            <a:off x="9109971" y="230697"/>
            <a:ext cx="33370629" cy="3144193"/>
          </a:xfrm>
        </p:spPr>
        <p:txBody>
          <a:bodyPr/>
          <a:lstStyle/>
          <a:p>
            <a:r>
              <a:rPr lang="en-US" dirty="0"/>
              <a:t>The Ecological Relevance of Parameter Choice</a:t>
            </a:r>
            <a:br>
              <a:rPr lang="en-US" dirty="0"/>
            </a:br>
            <a:r>
              <a:rPr lang="en-US" dirty="0"/>
              <a:t>in Describing Climate</a:t>
            </a:r>
          </a:p>
        </p:txBody>
      </p:sp>
      <p:sp>
        <p:nvSpPr>
          <p:cNvPr id="5" name="TextBox 4">
            <a:extLst>
              <a:ext uri="{FF2B5EF4-FFF2-40B4-BE49-F238E27FC236}">
                <a16:creationId xmlns:a16="http://schemas.microsoft.com/office/drawing/2014/main" id="{C6DDAC39-A684-4786-B382-3A7470CBCB1B}"/>
              </a:ext>
            </a:extLst>
          </p:cNvPr>
          <p:cNvSpPr txBox="1"/>
          <p:nvPr/>
        </p:nvSpPr>
        <p:spPr>
          <a:xfrm>
            <a:off x="3872683" y="31367895"/>
            <a:ext cx="23281022" cy="707886"/>
          </a:xfrm>
          <a:prstGeom prst="rect">
            <a:avLst/>
          </a:prstGeom>
          <a:noFill/>
        </p:spPr>
        <p:txBody>
          <a:bodyPr wrap="square" rtlCol="0">
            <a:spAutoFit/>
          </a:bodyPr>
          <a:lstStyle/>
          <a:p>
            <a:r>
              <a:rPr lang="en-US" sz="4000" dirty="0">
                <a:solidFill>
                  <a:srgbClr val="58595B"/>
                </a:solidFill>
                <a:latin typeface="Arial"/>
              </a:rPr>
              <a:t>Natural Resources Conservation Service  </a:t>
            </a:r>
            <a:r>
              <a:rPr lang="en-US" sz="4000" dirty="0">
                <a:solidFill>
                  <a:srgbClr val="58595B"/>
                </a:solidFill>
                <a:latin typeface="Wingdings" panose="05000000000000000000" pitchFamily="2" charset="2"/>
              </a:rPr>
              <a:t>l</a:t>
            </a:r>
            <a:r>
              <a:rPr lang="en-US" sz="4000" dirty="0">
                <a:solidFill>
                  <a:srgbClr val="58595B"/>
                </a:solidFill>
                <a:latin typeface="Arial"/>
              </a:rPr>
              <a:t>  Soil and Plant Science Division  </a:t>
            </a:r>
            <a:r>
              <a:rPr lang="en-US" sz="4000" dirty="0">
                <a:solidFill>
                  <a:srgbClr val="58595B"/>
                </a:solidFill>
                <a:latin typeface="Wingdings" panose="05000000000000000000" pitchFamily="2" charset="2"/>
              </a:rPr>
              <a:t>l</a:t>
            </a:r>
            <a:r>
              <a:rPr lang="en-US" sz="4000" dirty="0">
                <a:solidFill>
                  <a:srgbClr val="58595B"/>
                </a:solidFill>
                <a:latin typeface="Arial"/>
              </a:rPr>
              <a:t>  </a:t>
            </a:r>
            <a:r>
              <a:rPr lang="en-US" sz="4000" dirty="0" err="1">
                <a:solidFill>
                  <a:srgbClr val="58595B"/>
                </a:solidFill>
                <a:latin typeface="Arial"/>
              </a:rPr>
              <a:t>soils.</a:t>
            </a:r>
            <a:r>
              <a:rPr lang="en-US" sz="4000" err="1">
                <a:solidFill>
                  <a:srgbClr val="58595B"/>
                </a:solidFill>
                <a:latin typeface="Arial"/>
              </a:rPr>
              <a:t>usda</a:t>
            </a:r>
            <a:r>
              <a:rPr lang="en-US" sz="4000">
                <a:solidFill>
                  <a:srgbClr val="58595B"/>
                </a:solidFill>
                <a:latin typeface="Arial"/>
              </a:rPr>
              <a:t>.gov</a:t>
            </a:r>
            <a:endParaRPr lang="en-US" sz="4000" dirty="0">
              <a:solidFill>
                <a:srgbClr val="58595B"/>
              </a:solidFill>
              <a:latin typeface="Arial"/>
            </a:endParaRPr>
          </a:p>
        </p:txBody>
      </p:sp>
      <p:sp>
        <p:nvSpPr>
          <p:cNvPr id="7" name="Instructions">
            <a:extLst>
              <a:ext uri="{FF2B5EF4-FFF2-40B4-BE49-F238E27FC236}">
                <a16:creationId xmlns:a16="http://schemas.microsoft.com/office/drawing/2014/main" id="{F2DFFA1A-70AA-41C9-8C9B-5B7DFC629FE9}"/>
              </a:ext>
            </a:extLst>
          </p:cNvPr>
          <p:cNvSpPr/>
          <p:nvPr/>
        </p:nvSpPr>
        <p:spPr>
          <a:xfrm>
            <a:off x="44224681" y="7568"/>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poster is 48” wide by 36” high. It’s designed to be printed on a large-format printer.</a:t>
            </a:r>
          </a:p>
          <a:p>
            <a:pPr lvl="0">
              <a:spcBef>
                <a:spcPts val="300"/>
              </a:spcBef>
            </a:pPr>
            <a:endParaRPr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NRCS Design Standards</a:t>
            </a:r>
            <a:r>
              <a:rPr sz="6000" b="1" dirty="0">
                <a:solidFill>
                  <a:prstClr val="white">
                    <a:lumMod val="50000"/>
                  </a:prstClr>
                </a:solidFill>
                <a:latin typeface="Calibri" panose="020F0502020204030204" pitchFamily="34" charset="0"/>
                <a:cs typeface="Calibri" panose="020F0502020204030204" pitchFamily="34" charset="0"/>
              </a:rPr>
              <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This template was designed to assist field staff to format technical posters that comply with USDA and NRCS visual standards. </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Do not place any text, images, or logos in the USDA Isolation bar (Iso-bar). The USDA logo and signature must stand alone.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marL="0" marR="0" lvl="0" indent="0" algn="l" defTabSz="3686861" rtl="0" eaLnBrk="1" fontAlgn="auto" latinLnBrk="0" hangingPunct="1">
              <a:lnSpc>
                <a:spcPct val="100000"/>
              </a:lnSpc>
              <a:spcBef>
                <a:spcPts val="1200"/>
              </a:spcBef>
              <a:spcAft>
                <a:spcPts val="0"/>
              </a:spcAft>
              <a:buClrTx/>
              <a:buSzTx/>
              <a:buFontTx/>
              <a:buNone/>
              <a:tabLst/>
              <a:defRPr/>
            </a:pPr>
            <a:r>
              <a:rPr lang="en-US" sz="6000" b="1" dirty="0">
                <a:solidFill>
                  <a:prstClr val="white">
                    <a:lumMod val="50000"/>
                  </a:prstClr>
                </a:solidFill>
                <a:latin typeface="Calibri" panose="020F0502020204030204" pitchFamily="34" charset="0"/>
                <a:cs typeface="Calibri" panose="020F0502020204030204" pitchFamily="34" charset="0"/>
              </a:rPr>
              <a:t>Select Your Poster Format:</a:t>
            </a:r>
          </a:p>
          <a:p>
            <a:pPr lvl="0">
              <a:spcBef>
                <a:spcPts val="1200"/>
              </a:spcBef>
            </a:pPr>
            <a:r>
              <a:rPr lang="en-US" sz="6000" dirty="0">
                <a:solidFill>
                  <a:prstClr val="white">
                    <a:lumMod val="50000"/>
                  </a:prstClr>
                </a:solidFill>
                <a:latin typeface="Calibri" panose="020F0502020204030204" pitchFamily="34" charset="0"/>
                <a:cs typeface="Calibri" panose="020F0502020204030204" pitchFamily="34" charset="0"/>
              </a:rPr>
              <a:t>To start creating your poster, choose one of the 10 slide formats from the left panel, and then delete the other remaining nine slides. Save as a PowerPoint presentation and rename the file to preserve the template for future use. </a:t>
            </a:r>
          </a:p>
          <a:p>
            <a:pPr lvl="0">
              <a:spcBef>
                <a:spcPts val="1200"/>
              </a:spcBef>
            </a:pPr>
            <a:endParaRPr lang="en-US" sz="3200" dirty="0">
              <a:solidFill>
                <a:prstClr val="white">
                  <a:lumMod val="50000"/>
                </a:prstClr>
              </a:solidFill>
              <a:latin typeface="Calibri" panose="020F0502020204030204" pitchFamily="34" charset="0"/>
              <a:cs typeface="Calibri" panose="020F0502020204030204" pitchFamily="34" charset="0"/>
            </a:endParaRPr>
          </a:p>
          <a:p>
            <a:pPr lvl="0">
              <a:spcBef>
                <a:spcPts val="1200"/>
              </a:spcBef>
            </a:pPr>
            <a:r>
              <a:rPr lang="en-US" sz="6000" b="1" dirty="0">
                <a:solidFill>
                  <a:prstClr val="white">
                    <a:lumMod val="50000"/>
                  </a:prstClr>
                </a:solidFill>
                <a:latin typeface="Calibri" panose="020F0502020204030204" pitchFamily="34" charset="0"/>
                <a:cs typeface="Calibri" panose="020F0502020204030204" pitchFamily="34" charset="0"/>
              </a:rPr>
              <a:t>Customizing the Content:</a:t>
            </a: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Click on the Insert tab t</a:t>
            </a:r>
            <a:r>
              <a:rPr sz="6000" dirty="0">
                <a:solidFill>
                  <a:prstClr val="white">
                    <a:lumMod val="50000"/>
                  </a:prstClr>
                </a:solidFill>
                <a:latin typeface="Calibri" panose="020F0502020204030204" pitchFamily="34" charset="0"/>
                <a:cs typeface="Calibri" panose="020F0502020204030204" pitchFamily="34" charset="0"/>
              </a:rPr>
              <a:t>o </a:t>
            </a:r>
            <a:r>
              <a:rPr lang="en-US" sz="6000" dirty="0">
                <a:solidFill>
                  <a:prstClr val="white">
                    <a:lumMod val="50000"/>
                  </a:prstClr>
                </a:solidFill>
                <a:latin typeface="Calibri" panose="020F0502020204030204" pitchFamily="34" charset="0"/>
                <a:cs typeface="Calibri" panose="020F0502020204030204" pitchFamily="34" charset="0"/>
              </a:rPr>
              <a:t>add pictures, shapes, charts, text, etc.</a:t>
            </a:r>
            <a:r>
              <a:rPr sz="6000" dirty="0">
                <a:solidFill>
                  <a:prstClr val="white">
                    <a:lumMod val="50000"/>
                  </a:prstClr>
                </a:solidFill>
                <a:latin typeface="Calibri" panose="020F0502020204030204" pitchFamily="34" charset="0"/>
                <a:cs typeface="Calibri" panose="020F0502020204030204" pitchFamily="34" charset="0"/>
              </a:rPr>
              <a:t> </a:t>
            </a:r>
            <a:endParaRPr lang="en-US" sz="6000" dirty="0">
              <a:solidFill>
                <a:prstClr val="white">
                  <a:lumMod val="50000"/>
                </a:prstClr>
              </a:solidFill>
              <a:latin typeface="Calibri" panose="020F0502020204030204" pitchFamily="34" charset="0"/>
              <a:cs typeface="Calibri" panose="020F0502020204030204" pitchFamily="34" charset="0"/>
            </a:endParaRPr>
          </a:p>
          <a:p>
            <a:pPr lvl="0">
              <a:spcBef>
                <a:spcPts val="2400"/>
              </a:spcBef>
            </a:pPr>
            <a:r>
              <a:rPr lang="en-US" sz="6000" dirty="0">
                <a:solidFill>
                  <a:prstClr val="white">
                    <a:lumMod val="50000"/>
                  </a:prstClr>
                </a:solidFill>
                <a:latin typeface="Calibri" panose="020F0502020204030204" pitchFamily="34" charset="0"/>
                <a:cs typeface="Calibri" panose="020F0502020204030204" pitchFamily="34" charset="0"/>
              </a:rPr>
              <a:t>Be sure to keep your content within the vertical and horizontal guides.</a:t>
            </a:r>
          </a:p>
          <a:p>
            <a:pPr marL="0" marR="0" lvl="0" indent="0" algn="l" defTabSz="3686861" rtl="0" eaLnBrk="1" fontAlgn="auto" latinLnBrk="0" hangingPunct="1">
              <a:lnSpc>
                <a:spcPct val="100000"/>
              </a:lnSpc>
              <a:spcBef>
                <a:spcPts val="2400"/>
              </a:spcBef>
              <a:spcAft>
                <a:spcPts val="0"/>
              </a:spcAft>
              <a:buClrTx/>
              <a:buSzTx/>
              <a:buFontTx/>
              <a:buNone/>
              <a:tabLst/>
              <a:defRPr/>
            </a:pPr>
            <a:r>
              <a:rPr lang="en-US" sz="6000" dirty="0">
                <a:solidFill>
                  <a:prstClr val="white">
                    <a:lumMod val="50000"/>
                  </a:prstClr>
                </a:solidFill>
                <a:latin typeface="Calibri" panose="020F0502020204030204" pitchFamily="34" charset="0"/>
                <a:cs typeface="Calibri" panose="020F0502020204030204" pitchFamily="34" charset="0"/>
              </a:rPr>
              <a:t>NRCS preferred fonts: </a:t>
            </a:r>
            <a:br>
              <a:rPr lang="en-US" sz="6000" dirty="0">
                <a:solidFill>
                  <a:prstClr val="white">
                    <a:lumMod val="50000"/>
                  </a:prstClr>
                </a:solidFill>
                <a:latin typeface="Calibri" panose="020F0502020204030204" pitchFamily="34" charset="0"/>
                <a:cs typeface="Calibri" panose="020F0502020204030204" pitchFamily="34" charset="0"/>
              </a:rPr>
            </a:br>
            <a:r>
              <a:rPr lang="en-US" sz="6000" dirty="0">
                <a:solidFill>
                  <a:prstClr val="white">
                    <a:lumMod val="50000"/>
                  </a:prstClr>
                </a:solidFill>
                <a:latin typeface="Calibri" panose="020F0502020204030204" pitchFamily="34" charset="0"/>
                <a:cs typeface="Calibri" panose="020F0502020204030204" pitchFamily="34" charset="0"/>
              </a:rPr>
              <a:t>Gotham, Arial, and Times New Roman</a:t>
            </a:r>
          </a:p>
          <a:p>
            <a:pPr lvl="0">
              <a:spcBef>
                <a:spcPts val="2400"/>
              </a:spcBef>
            </a:pPr>
            <a:endParaRPr lang="en-US" sz="6000" dirty="0">
              <a:solidFill>
                <a:prstClr val="white">
                  <a:lumMod val="50000"/>
                </a:prst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0706F9C-AE07-4F77-AE5D-6D823A8DBEF6}"/>
              </a:ext>
            </a:extLst>
          </p:cNvPr>
          <p:cNvPicPr>
            <a:picLocks noChangeAspect="1"/>
          </p:cNvPicPr>
          <p:nvPr/>
        </p:nvPicPr>
        <p:blipFill>
          <a:blip r:embed="rId5"/>
          <a:stretch>
            <a:fillRect/>
          </a:stretch>
        </p:blipFill>
        <p:spPr>
          <a:xfrm>
            <a:off x="12180298" y="30759028"/>
            <a:ext cx="6510759" cy="502817"/>
          </a:xfrm>
          <a:prstGeom prst="rect">
            <a:avLst/>
          </a:prstGeom>
          <a:ln>
            <a:solidFill>
              <a:schemeClr val="tx1"/>
            </a:solidFill>
          </a:ln>
        </p:spPr>
      </p:pic>
      <p:sp>
        <p:nvSpPr>
          <p:cNvPr id="21" name="TextBox 20">
            <a:extLst>
              <a:ext uri="{FF2B5EF4-FFF2-40B4-BE49-F238E27FC236}">
                <a16:creationId xmlns:a16="http://schemas.microsoft.com/office/drawing/2014/main" id="{231E58A8-D016-44C8-BE17-BE3B7E8192BB}"/>
              </a:ext>
            </a:extLst>
          </p:cNvPr>
          <p:cNvSpPr txBox="1"/>
          <p:nvPr/>
        </p:nvSpPr>
        <p:spPr>
          <a:xfrm>
            <a:off x="442389" y="3793679"/>
            <a:ext cx="11774381" cy="6863417"/>
          </a:xfrm>
          <a:prstGeom prst="rect">
            <a:avLst/>
          </a:prstGeom>
          <a:noFill/>
          <a:ln>
            <a:solidFill>
              <a:schemeClr val="tx1"/>
            </a:solidFill>
          </a:ln>
        </p:spPr>
        <p:txBody>
          <a:bodyPr wrap="square" rtlCol="0">
            <a:spAutoFit/>
          </a:bodyPr>
          <a:lstStyle/>
          <a:p>
            <a:r>
              <a:rPr lang="en-US" sz="2000" dirty="0"/>
              <a:t>Climate is an important factor in determining the broad patterns of species distribution and potential vegetation. But when similar or adjacent sites with similar soils are compared, it is not clear what if any difference in climate is responsible for differences in site potential. Ecological site descriptions commonly feature monthly and annual precipitation and temperature in climate descriptions and graphs. However, there is wide overlap among these parameters even where temperature and moisture are the primary drivers for the differences among vegetation types.</a:t>
            </a:r>
          </a:p>
          <a:p>
            <a:endParaRPr lang="en-US" sz="2000" dirty="0"/>
          </a:p>
          <a:p>
            <a:r>
              <a:rPr lang="en-US" sz="2000" dirty="0"/>
              <a:t>I propose several different climate parameters which have a better relationship to vegetation differences. Available moisture can only be determined when the timing of the inputs of precipitation and the outputs of potential evapotranspiration (PET) are considered with respect to growing season. Temperature can be understood both in terms of optimal physiological activity, and lethal tissue limitations. The proposed parameters retain a connection to real world measurement units and are not obscure unitless indices derived from complex relationships between seemingly unrelated numbers. A Shiny application was developed to illustrate alternative graphs with which to compare different regions of the country. Maps were produced to illustrate the distribution of climate classified according to these parameters at recommended intervals.</a:t>
            </a:r>
          </a:p>
          <a:p>
            <a:endParaRPr lang="en-US" sz="2000" dirty="0"/>
          </a:p>
          <a:p>
            <a:r>
              <a:rPr lang="en-US" sz="2000" dirty="0"/>
              <a:t>Seven climate indices were calculated to provide a base for an alternative climate classification, and are intended to be physiologically informative for plant distribution modeling. The indices retain in real world units that can be directly related to climate change. The larger categories of the classification approximate major vegetation formations, but the indices can be subdivided into smaller, regular increments. </a:t>
            </a:r>
          </a:p>
        </p:txBody>
      </p:sp>
      <p:sp>
        <p:nvSpPr>
          <p:cNvPr id="2" name="Rectangle 1">
            <a:extLst>
              <a:ext uri="{FF2B5EF4-FFF2-40B4-BE49-F238E27FC236}">
                <a16:creationId xmlns:a16="http://schemas.microsoft.com/office/drawing/2014/main" id="{A83CA883-41C6-4A8F-859D-730E86799293}"/>
              </a:ext>
            </a:extLst>
          </p:cNvPr>
          <p:cNvSpPr/>
          <p:nvPr/>
        </p:nvSpPr>
        <p:spPr>
          <a:xfrm>
            <a:off x="442389" y="21442879"/>
            <a:ext cx="11278633" cy="3473515"/>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Growing Season Temperature</a:t>
            </a:r>
            <a:r>
              <a:rPr lang="en-US" sz="2000" dirty="0">
                <a:latin typeface="Calibri" panose="020F0502020204030204" pitchFamily="34" charset="0"/>
                <a:ea typeface="Calibri" panose="020F0502020204030204" pitchFamily="34" charset="0"/>
                <a:cs typeface="Times New Roman" panose="02020603050405020304" pitchFamily="18" charset="0"/>
              </a:rPr>
              <a:t> is the positive average temperature of the warmest 6 months (any sub-freezing months are counted as zeros). Körner (1998) demonstrated that the cold limits of forest growth across a wide range of latitudes share a growing season temperature of 6 to 7°C. </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Previous attempts at pinning timberline to a highest monthly mean temperature of 10°C (e.g. the Köppen-Geiger system, Kottek et al, 2006), and Holdridge’s (1947) mean annual biotemperature of 3°C are most successful if applied only to middle and high latitudes. But in tropical mountains, where the annual range in monthly temperature is small, the highest forests grow where maximum monthly mean temperatures and mean annual temperatures converge toward 6°C. This temperature threshold can be realized at higher latitude timberlines simply by calculating the positive temperature for the warmest six months, instead of for the whole year.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0187A24E-B54E-46B8-894B-BB4E6241DB5A}"/>
              </a:ext>
            </a:extLst>
          </p:cNvPr>
          <p:cNvSpPr/>
          <p:nvPr/>
        </p:nvSpPr>
        <p:spPr>
          <a:xfrm>
            <a:off x="428168" y="25372172"/>
            <a:ext cx="11278633" cy="5070881"/>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Annual Extreme Low &amp; Coldest Mean Monthly Temperature</a:t>
            </a:r>
            <a:r>
              <a:rPr lang="en-US" sz="2000" dirty="0">
                <a:latin typeface="Calibri" panose="020F0502020204030204" pitchFamily="34" charset="0"/>
                <a:ea typeface="Calibri" panose="020F0502020204030204" pitchFamily="34" charset="0"/>
                <a:cs typeface="Times New Roman" panose="02020603050405020304" pitchFamily="18" charset="0"/>
              </a:rPr>
              <a:t> – Cold temperature effects vegetation in two ways; it can simply be too cold for metabolic activity, or it can damage tissues. The capability of evergreens to remain functional at a lower temperature must be balanced with the risk of damage by even colder temperatures or the loss in efficiency at warmer temperatures. Mean monthly temperature below freezing offers little advantage to an evergreen and risks desiccation due to frozen soils. Therefore, most evergreens in the temperate zone have thickened needle and scale leaves with small surface areas to avoid damage.</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Where the coldest monthly means remain above freezing, broadleaf evergreen vegetation can be supported. However, most broadleaf evergreens, such as those found in subtropical climates, are damaged when temperatures drop below -15°C Prentice et al, (1992) and Box (1996). Tropical vegetation is nearly intolerant of any subfreezing temperature, and in some cases, can be damaged by cold a few degrees above freezing.</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The synthesis of extreme cold and average cold into a single index, offset by 15 degrees, was made to emphasize the effects of winter extremes in the continental northern hemisphere, while focusing on metabolic limitations where extreme temperatures are lacking in oceanic southern hemisphere.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49CE1B99-B895-4E9C-8E3A-5BC513A7E805}"/>
              </a:ext>
            </a:extLst>
          </p:cNvPr>
          <p:cNvSpPr/>
          <p:nvPr/>
        </p:nvSpPr>
        <p:spPr>
          <a:xfrm>
            <a:off x="12180298" y="15903745"/>
            <a:ext cx="6632126" cy="3348956"/>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P/PET Ratio </a:t>
            </a:r>
            <a:r>
              <a:rPr lang="en-US" sz="2000"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Mesophytic vegetation requires a constant supply of soil moisture, whereas xerophytic vegetation tolerates periods of drought. Mesophytic forests typically occur where mean annual precipitation exceeds potential evapotranspiration ratio (P/PET ratio), meaning that seasonal dry periods are more than compensated for by seasonal surpluses stored as soil moisture to maintain plant growth. Gradations in moisture regime are usually expressed on a log base 2 scale (e.g. Holdridge), from per-humid and per-arid at its wet and dry extremes respectively.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1C6E8F8F-32A4-4550-B9BE-33593C5F3464}"/>
              </a:ext>
            </a:extLst>
          </p:cNvPr>
          <p:cNvSpPr/>
          <p:nvPr/>
        </p:nvSpPr>
        <p:spPr>
          <a:xfrm>
            <a:off x="12180298" y="19383131"/>
            <a:ext cx="6632127" cy="5017527"/>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Surplus &amp; Deficit</a:t>
            </a:r>
            <a:r>
              <a:rPr lang="en-US" sz="2000" dirty="0">
                <a:latin typeface="Calibri" panose="020F0502020204030204" pitchFamily="34" charset="0"/>
                <a:ea typeface="Calibri" panose="020F0502020204030204" pitchFamily="34" charset="0"/>
                <a:cs typeface="Times New Roman" panose="02020603050405020304" pitchFamily="18" charset="0"/>
              </a:rPr>
              <a:t> – Even in a humid climate, significant seasonal drought occurs where the cumulative loss of moisture evapotranspiration exceeds that of available soil water holding capacity within the rooting zone. A deficit of 150 mm or more is considered significant for most soils and would require adaptations of thickened leaves or deciduousness to protect a plant from drying out. Most tropical forests become deciduous as deficits exceed 300 mm, even if annual precipitation to PET ratios remain positive. Desert vegetation may occur where precipitation is less than half required to maintain soil moisture, and that significant seasonal surpluses do not support seasonal growth of mesophytic vegetation. Instead, desert vegetation must avail themselves with episodic rainfall that never wets the whole soil profile.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69E1DD3-765B-4D36-8F7A-9649BF228AAA}"/>
              </a:ext>
            </a:extLst>
          </p:cNvPr>
          <p:cNvSpPr/>
          <p:nvPr/>
        </p:nvSpPr>
        <p:spPr>
          <a:xfrm>
            <a:off x="25718030" y="23793862"/>
            <a:ext cx="17525873" cy="2382960"/>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Applications </a:t>
            </a:r>
            <a:r>
              <a:rPr lang="en-US" sz="2000" dirty="0">
                <a:latin typeface="Calibri" panose="020F0502020204030204" pitchFamily="34" charset="0"/>
                <a:ea typeface="Calibri" panose="020F0502020204030204" pitchFamily="34" charset="0"/>
                <a:cs typeface="Times New Roman" panose="02020603050405020304" pitchFamily="18" charset="0"/>
              </a:rPr>
              <a:t>– Annual temperature and precipitation gives a very limited idea of how vegetation might be affected by trends, whether it be across the landscape or through time. This climate classification and related indices represent a hypothesis on the primary climatic drivers of vegetation, at least with respect to the parameters available as global data sets. Observed geographic gradients in one or more index independent of soils can in turn generate hypotheses on causal factors behind a particular vegetation type, and lead to predictions on how vegetation might behave in </a:t>
            </a:r>
            <a:r>
              <a:rPr lang="en-US" sz="2000" dirty="0">
                <a:latin typeface="Calibri" panose="020F0502020204030204" pitchFamily="34" charset="0"/>
                <a:cs typeface="Times New Roman" panose="02020603050405020304" pitchFamily="18" charset="0"/>
              </a:rPr>
              <a:t>the future. In as much as future vegetation does not follow predicted trends, other causal phenomena can be discovered and mitigated if necessary. As vegetation patterns are studied, the primary increments in the classification could be adjusted to better match the vegetation. However, precision is not the intent in the classification, as it is more useful to discuss a range in potential vegetation types between fixed climatic benchmarks, than it is to presume a one to one relationship.</a:t>
            </a:r>
          </a:p>
        </p:txBody>
      </p:sp>
      <p:sp>
        <p:nvSpPr>
          <p:cNvPr id="24" name="Rectangle 23">
            <a:extLst>
              <a:ext uri="{FF2B5EF4-FFF2-40B4-BE49-F238E27FC236}">
                <a16:creationId xmlns:a16="http://schemas.microsoft.com/office/drawing/2014/main" id="{844B3504-DF9E-425E-A095-48B66976A1A6}"/>
              </a:ext>
            </a:extLst>
          </p:cNvPr>
          <p:cNvSpPr/>
          <p:nvPr/>
        </p:nvSpPr>
        <p:spPr>
          <a:xfrm>
            <a:off x="25718031" y="26297014"/>
            <a:ext cx="17525872" cy="5001369"/>
          </a:xfrm>
          <a:prstGeom prst="rect">
            <a:avLst/>
          </a:prstGeom>
          <a:ln>
            <a:solidFill>
              <a:schemeClr val="tx1"/>
            </a:solidFill>
          </a:ln>
        </p:spPr>
        <p:txBody>
          <a:bodyPr wrap="square">
            <a:spAutoFit/>
          </a:bodyPr>
          <a:lstStyle/>
          <a:p>
            <a:r>
              <a:rPr lang="en-US" sz="1100" b="1" dirty="0"/>
              <a:t>References</a:t>
            </a:r>
            <a:endParaRPr lang="en-US" sz="1100" dirty="0"/>
          </a:p>
          <a:p>
            <a:r>
              <a:rPr lang="en-US" sz="1100" b="1" dirty="0"/>
              <a:t>Climate maps derived from these raster GIS data sources: </a:t>
            </a:r>
            <a:endParaRPr lang="en-US" sz="1100" dirty="0"/>
          </a:p>
          <a:p>
            <a:pPr marL="171450" indent="-171450">
              <a:buFont typeface="Arial" panose="020B0604020202020204" pitchFamily="34" charset="0"/>
              <a:buChar char="•"/>
            </a:pPr>
            <a:r>
              <a:rPr lang="en-US" sz="1100" dirty="0"/>
              <a:t>Daly, C., Halbleib, M., Smith, J.I., Gibson, W.P., Doggett, M.K., Taylor, G.H., Curtis, J., and Pasteris, P.A. 2008. Physiographically-sensitive mapping of temperature and precipitation across the conterminous United States. International Journal of Climatology, 28: 2031-2064. (http://prism.oregonstate.edu/normals/) </a:t>
            </a:r>
          </a:p>
          <a:p>
            <a:pPr marL="171450" indent="-171450">
              <a:buFont typeface="Arial" panose="020B0604020202020204" pitchFamily="34" charset="0"/>
              <a:buChar char="•"/>
            </a:pPr>
            <a:r>
              <a:rPr lang="en-US" sz="1100" dirty="0"/>
              <a:t>Daly, C., Widrlechner, M.P., Halbleib, M.D., Smith, J.I. and Gibson, W.P., 2012. Development of a new USDA plant hardiness zone map for the United States. Journal of Applied Meteorology and Climatology, 51(2), pp.242-264. </a:t>
            </a:r>
          </a:p>
          <a:p>
            <a:pPr marL="171450" indent="-171450">
              <a:buFont typeface="Arial" panose="020B0604020202020204" pitchFamily="34" charset="0"/>
              <a:buChar char="•"/>
            </a:pPr>
            <a:r>
              <a:rPr lang="en-US" sz="1100" dirty="0"/>
              <a:t>Hijmans, R.J., S.E. Cameron, J.L. Parra, P.G. Jones and A. Jarvis, 2005. Very high resolution interpolated climate surfaces for global land areas. International Journal of Climatology 25: 1965-1978. (http://www.worldclim.org/version1) </a:t>
            </a:r>
          </a:p>
          <a:p>
            <a:pPr marL="171450" indent="-171450">
              <a:buFont typeface="Arial" panose="020B0604020202020204" pitchFamily="34" charset="0"/>
              <a:buChar char="•"/>
            </a:pPr>
            <a:r>
              <a:rPr lang="en-US" sz="1100" dirty="0"/>
              <a:t>Magarey, R.D., Borchert, D.M. and Schlegel, J.W., 2008. Global plant hardiness zones for phytosanitary risk analysis. Scientia Agricola, 65(SPE), pp.54-59. </a:t>
            </a:r>
          </a:p>
          <a:p>
            <a:r>
              <a:rPr lang="en-US" sz="1100" dirty="0"/>
              <a:t> </a:t>
            </a:r>
          </a:p>
          <a:p>
            <a:r>
              <a:rPr lang="en-US" sz="1100" b="1" dirty="0"/>
              <a:t>Alternative Climate Classifications: </a:t>
            </a:r>
            <a:endParaRPr lang="en-US" sz="1100" dirty="0"/>
          </a:p>
          <a:p>
            <a:pPr marL="171450" indent="-171450">
              <a:buFont typeface="Arial" panose="020B0604020202020204" pitchFamily="34" charset="0"/>
              <a:buChar char="•"/>
            </a:pPr>
            <a:r>
              <a:rPr lang="en-US" sz="1100" dirty="0"/>
              <a:t>Holdridge, L.R., 1947. Determination of world plant formations from simple climatic data. Science, 105(2727), pp.367-368. </a:t>
            </a:r>
          </a:p>
          <a:p>
            <a:pPr marL="171450" indent="-171450">
              <a:buFont typeface="Arial" panose="020B0604020202020204" pitchFamily="34" charset="0"/>
              <a:buChar char="•"/>
            </a:pPr>
            <a:r>
              <a:rPr lang="en-US" sz="1100" dirty="0"/>
              <a:t>Lugo, A.E., Brown, S.L., Dodson, R., Smith, T.S. and Shugart, H.H., 1999. The Holdridge life zones of the conterminous United States in relation to ecosystem mapping. Journal of biogeography, 26(5), pp.1025-1038. </a:t>
            </a:r>
          </a:p>
          <a:p>
            <a:pPr marL="171450" indent="-171450">
              <a:buFont typeface="Arial" panose="020B0604020202020204" pitchFamily="34" charset="0"/>
              <a:buChar char="•"/>
            </a:pPr>
            <a:r>
              <a:rPr lang="en-US" sz="1100" dirty="0"/>
              <a:t>Kottek, M., Grieser, J., Beck, C., Rudolf, B. and Rubel, F., 2006. World map of the Köppen-Geiger climate classification updated. Meteorologische Zeitschrift, 15(3), pp.259-263. </a:t>
            </a:r>
          </a:p>
          <a:p>
            <a:pPr marL="171450" indent="-171450">
              <a:buFont typeface="Arial" panose="020B0604020202020204" pitchFamily="34" charset="0"/>
              <a:buChar char="•"/>
            </a:pPr>
            <a:r>
              <a:rPr lang="en-US" sz="1100" dirty="0"/>
              <a:t>Rivas-Martínez, S., 2004. Global bioclimatics. Classificación Bioclimática de la Tierra. http://www.globalbioclimatics.org/form/maps.htm </a:t>
            </a:r>
          </a:p>
          <a:p>
            <a:pPr marL="171450" indent="-171450">
              <a:buFont typeface="Arial" panose="020B0604020202020204" pitchFamily="34" charset="0"/>
              <a:buChar char="•"/>
            </a:pPr>
            <a:r>
              <a:rPr lang="en-US" sz="1100" dirty="0"/>
              <a:t>Thornthwaite, C.W., 1948. An approach toward a rational classification of climate. Geographical review, 38(1), pp.55-94. </a:t>
            </a:r>
          </a:p>
          <a:p>
            <a:pPr marL="171450" indent="-171450">
              <a:buFont typeface="Arial" panose="020B0604020202020204" pitchFamily="34" charset="0"/>
              <a:buChar char="•"/>
            </a:pPr>
            <a:r>
              <a:rPr lang="en-US" sz="1100" dirty="0"/>
              <a:t>Lu, J., Sun, G., McNulty, S.G. and Amatya, D.M., 2005. A comparison of six potential evapotranspiration methods for regional use in the southeastern United States 1. JAWRA Journal of the American Water Resources Association, 41(3), pp.621-633. </a:t>
            </a:r>
          </a:p>
          <a:p>
            <a:pPr marL="171450" indent="-171450">
              <a:buFont typeface="Arial" panose="020B0604020202020204" pitchFamily="34" charset="0"/>
              <a:buChar char="•"/>
            </a:pPr>
            <a:endParaRPr lang="en-US" sz="1100" b="1" dirty="0"/>
          </a:p>
          <a:p>
            <a:r>
              <a:rPr lang="en-US" sz="1100" b="1" dirty="0"/>
              <a:t>Publications relating climate to vegetation: </a:t>
            </a:r>
            <a:endParaRPr lang="en-US" sz="1100" dirty="0"/>
          </a:p>
          <a:p>
            <a:pPr marL="171450" indent="-171450">
              <a:buFont typeface="Arial" panose="020B0604020202020204" pitchFamily="34" charset="0"/>
              <a:buChar char="•"/>
            </a:pPr>
            <a:r>
              <a:rPr lang="en-US" sz="1100" dirty="0"/>
              <a:t>Faber-Langendoen, D.; Keeler-Wolf, T.; Meidinger, D.; Josse, C.; Weakley, A.; Tart, D.; Navarro, G.; Hoagland, B.; Ponomarenko, S.; Saucier, JP; Fults, G.; Helmer, E. 2012. Classification and description of world formation types. Part II (Description of formation types). Hierarchy Revisions Working Group, Federal Geographic Data Committee, FGDC Secretariat, US Geological Survey and NatureServe, Reston, VA and Arlington, VA. http://usnvc.org/explore-classification/</a:t>
            </a:r>
          </a:p>
          <a:p>
            <a:pPr marL="171450" indent="-171450">
              <a:buFont typeface="Arial" panose="020B0604020202020204" pitchFamily="34" charset="0"/>
              <a:buChar char="•"/>
            </a:pPr>
            <a:r>
              <a:rPr lang="en-US" sz="1100" dirty="0"/>
              <a:t>Bailey, R.G., 1998. Ecoregions of North America (No. 1548). US Department of Agriculture, Forest </a:t>
            </a:r>
            <a:r>
              <a:rPr lang="en-US" sz="1100"/>
              <a:t>Service.</a:t>
            </a:r>
          </a:p>
          <a:p>
            <a:pPr marL="171450" indent="-171450">
              <a:buFont typeface="Arial" panose="020B0604020202020204" pitchFamily="34" charset="0"/>
              <a:buChar char="•"/>
            </a:pPr>
            <a:r>
              <a:rPr lang="en-US" sz="1100"/>
              <a:t>Box, E.O., 1996. </a:t>
            </a:r>
            <a:r>
              <a:rPr lang="en-US" sz="1100" dirty="0"/>
              <a:t>Plant functional types and climate at the global scale. Journal of Vegetation Science, 7(3), pp.309-320. </a:t>
            </a:r>
          </a:p>
          <a:p>
            <a:pPr marL="171450" indent="-171450">
              <a:buFont typeface="Arial" panose="020B0604020202020204" pitchFamily="34" charset="0"/>
              <a:buChar char="•"/>
            </a:pPr>
            <a:r>
              <a:rPr lang="en-US" sz="1100" dirty="0" err="1"/>
              <a:t>Körner</a:t>
            </a:r>
            <a:r>
              <a:rPr lang="en-US" sz="1100" dirty="0"/>
              <a:t>, C., 1998. A re-assessment of high elevation treeline positions and their explanation. Oecologia, 115(4), pp.445-459.</a:t>
            </a:r>
          </a:p>
          <a:p>
            <a:pPr marL="171450" indent="-171450">
              <a:buFont typeface="Arial" panose="020B0604020202020204" pitchFamily="34" charset="0"/>
              <a:buChar char="•"/>
            </a:pPr>
            <a:r>
              <a:rPr lang="en-US" sz="1100" dirty="0"/>
              <a:t>Olson, D.M., Dinerstein, E., Wikramanayake, E.D., Burgess, N.D., Powell, G.V., Underwood, E.C., D'amico, J.A., Itoua, I., Strand, H.E., Morrison, J.C. and Loucks, C.J., 2001. Terrestrial Ecoregions of the World: A New Map of Life on Earth: A new global map of terrestrial ecoregions provides an innovative tool for conserving biodiversity. BioScience, 51(11), pp.933-938.</a:t>
            </a:r>
          </a:p>
          <a:p>
            <a:pPr marL="171450" indent="-171450">
              <a:buFont typeface="Arial" panose="020B0604020202020204" pitchFamily="34" charset="0"/>
              <a:buChar char="•"/>
            </a:pPr>
            <a:r>
              <a:rPr lang="en-US" sz="1100" dirty="0"/>
              <a:t>Prentice, I.C., Cramer, W., Harrison, S.P., Leemans, R., Monserud, R.A. and Solomon, A.M., 1992. Special paper: a global biome model based on plant physiology and dominance, soil properties and climate. Journal of biogeography, pp.117-134. </a:t>
            </a:r>
          </a:p>
          <a:p>
            <a:pPr marL="171450" indent="-171450">
              <a:buFont typeface="Arial" panose="020B0604020202020204" pitchFamily="34" charset="0"/>
              <a:buChar char="•"/>
            </a:pPr>
            <a:r>
              <a:rPr lang="en-US" sz="1100" dirty="0"/>
              <a:t>Sakai, A., 1981. Freezing resistance of broad-leaved evergreen trees in the warm-temperate zone. Low temperature Science. Ser. B, Biological sciences, 38, pp.1-14. </a:t>
            </a:r>
          </a:p>
          <a:p>
            <a:pPr marL="171450" indent="-171450">
              <a:buFont typeface="Arial" panose="020B0604020202020204" pitchFamily="34" charset="0"/>
              <a:buChar char="•"/>
            </a:pPr>
            <a:r>
              <a:rPr lang="en-US" sz="1100" dirty="0"/>
              <a:t>Sakai, A. and Weiser, C.J., 1973. Freezing resistance of trees in North America with reference to tree regions. Ecology, 54(1), pp.118-126.</a:t>
            </a:r>
          </a:p>
          <a:p>
            <a:pPr marL="171450" indent="-171450">
              <a:buFont typeface="Arial" panose="020B0604020202020204" pitchFamily="34" charset="0"/>
              <a:buChar char="•"/>
            </a:pPr>
            <a:r>
              <a:rPr lang="en-US" sz="1100" dirty="0"/>
              <a:t>Schenk, H.J. and Jackson, R.B., 2002. The global biogeography of roots. Ecological monographs, 72(3), pp.311-328. </a:t>
            </a:r>
          </a:p>
          <a:p>
            <a:pPr marL="171450" indent="-171450">
              <a:buFont typeface="Arial" panose="020B0604020202020204" pitchFamily="34" charset="0"/>
              <a:buChar char="•"/>
            </a:pPr>
            <a:r>
              <a:rPr lang="en-US" sz="1100" dirty="0"/>
              <a:t>Wright, I.J., Dong, N., Maire, V., Prentice, I.C., Westoby, M., Díaz, S., Gallagher, R.V., Jacobs, B.F., Kooyman, R., Law, E.A. and Leishman, M.R., 2017. Global climatic drivers of leaf size. Science, 357(6354), pp.917-921.</a:t>
            </a:r>
          </a:p>
        </p:txBody>
      </p:sp>
      <p:sp>
        <p:nvSpPr>
          <p:cNvPr id="25" name="Rectangle 24">
            <a:extLst>
              <a:ext uri="{FF2B5EF4-FFF2-40B4-BE49-F238E27FC236}">
                <a16:creationId xmlns:a16="http://schemas.microsoft.com/office/drawing/2014/main" id="{DC8A1F82-6887-48A1-A6E1-14D65535E2A2}"/>
              </a:ext>
            </a:extLst>
          </p:cNvPr>
          <p:cNvSpPr/>
          <p:nvPr/>
        </p:nvSpPr>
        <p:spPr>
          <a:xfrm>
            <a:off x="18891336" y="15903745"/>
            <a:ext cx="6652117" cy="8034912"/>
          </a:xfrm>
          <a:prstGeom prst="rect">
            <a:avLst/>
          </a:prstGeom>
          <a:solidFill>
            <a:schemeClr val="bg1"/>
          </a:solidFill>
          <a:ln>
            <a:solidFill>
              <a:schemeClr val="bg1">
                <a:lumMod val="50000"/>
              </a:schemeClr>
            </a:solidFill>
          </a:ln>
        </p:spPr>
        <p:txBody>
          <a:bodyPr wrap="square">
            <a:spAutoFit/>
          </a:bodyPr>
          <a:lstStyle/>
          <a:p>
            <a:r>
              <a:rPr lang="en-US" sz="700" dirty="0"/>
              <a:t>Key to Climates</a:t>
            </a:r>
          </a:p>
          <a:p>
            <a:r>
              <a:rPr lang="en-US" sz="700" dirty="0"/>
              <a:t> 1a. Tc ≥ 0°C and </a:t>
            </a:r>
            <a:r>
              <a:rPr lang="en-US" sz="700" dirty="0" err="1"/>
              <a:t>Tclx</a:t>
            </a:r>
            <a:r>
              <a:rPr lang="en-US" sz="700" dirty="0"/>
              <a:t> ≥ -15°C</a:t>
            </a:r>
          </a:p>
          <a:p>
            <a:r>
              <a:rPr lang="en-US" sz="700" dirty="0"/>
              <a:t>     2a. </a:t>
            </a:r>
            <a:r>
              <a:rPr lang="en-US" sz="700" dirty="0" err="1"/>
              <a:t>Tg</a:t>
            </a:r>
            <a:r>
              <a:rPr lang="en-US" sz="700" dirty="0"/>
              <a:t> ≥ 18°C</a:t>
            </a:r>
          </a:p>
          <a:p>
            <a:r>
              <a:rPr lang="en-US" sz="700" dirty="0"/>
              <a:t>         3a. Tc ≥ 15°C and </a:t>
            </a:r>
            <a:r>
              <a:rPr lang="en-US" sz="700" dirty="0" err="1"/>
              <a:t>Tclx</a:t>
            </a:r>
            <a:r>
              <a:rPr lang="en-US" sz="700" dirty="0"/>
              <a:t> ≥ 0°C  ... </a:t>
            </a:r>
            <a:r>
              <a:rPr lang="en-US" sz="700" b="1" dirty="0"/>
              <a:t>Tropical</a:t>
            </a:r>
            <a:endParaRPr lang="en-US" sz="700" dirty="0"/>
          </a:p>
          <a:p>
            <a:r>
              <a:rPr lang="en-US" sz="700" dirty="0"/>
              <a:t>             Annual P/PET ratio ≥ 1 and total monthly deficit &lt; 150 mm</a:t>
            </a:r>
          </a:p>
          <a:p>
            <a:r>
              <a:rPr lang="en-US" sz="700" dirty="0"/>
              <a:t>                 </a:t>
            </a:r>
            <a:r>
              <a:rPr lang="en-US" sz="700" dirty="0" err="1"/>
              <a:t>Tg</a:t>
            </a:r>
            <a:r>
              <a:rPr lang="en-US" sz="700" dirty="0"/>
              <a:t> ≥ 24  ...   </a:t>
            </a:r>
            <a:r>
              <a:rPr lang="en-US" sz="700" b="1" dirty="0"/>
              <a:t>731 Hot Tropical </a:t>
            </a:r>
            <a:r>
              <a:rPr lang="en-US" sz="700" b="1" dirty="0" err="1"/>
              <a:t>Isopluvial</a:t>
            </a:r>
            <a:r>
              <a:rPr lang="en-US" sz="700" b="1" dirty="0"/>
              <a:t> Humid -- Tropical Lowland Moist Forest</a:t>
            </a:r>
            <a:endParaRPr lang="en-US" sz="700" dirty="0"/>
          </a:p>
          <a:p>
            <a:r>
              <a:rPr lang="en-US" sz="700" dirty="0"/>
              <a:t>                 </a:t>
            </a:r>
            <a:r>
              <a:rPr lang="en-US" sz="700" dirty="0" err="1"/>
              <a:t>Tg</a:t>
            </a:r>
            <a:r>
              <a:rPr lang="en-US" sz="700" dirty="0"/>
              <a:t> &lt; 24  ...   </a:t>
            </a:r>
            <a:r>
              <a:rPr lang="en-US" sz="700" b="1" dirty="0"/>
              <a:t>730 Warm Tropical </a:t>
            </a:r>
            <a:r>
              <a:rPr lang="en-US" sz="700" b="1" dirty="0" err="1"/>
              <a:t>Isopluvial</a:t>
            </a:r>
            <a:r>
              <a:rPr lang="en-US" sz="700" b="1" dirty="0"/>
              <a:t> Humid -- Tropical Premontane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Annual P/PET ratio ≥ 1 ...   </a:t>
            </a:r>
            <a:r>
              <a:rPr lang="en-US" sz="700" b="1" dirty="0"/>
              <a:t>720-721 Tropical </a:t>
            </a:r>
            <a:r>
              <a:rPr lang="en-US" sz="700" b="1" dirty="0" err="1"/>
              <a:t>Pluviothermic</a:t>
            </a:r>
            <a:r>
              <a:rPr lang="en-US" sz="700" b="1" dirty="0"/>
              <a:t> Humid -- Tropical Seasonal/Monsoon Forest</a:t>
            </a:r>
            <a:endParaRPr lang="en-US" sz="700" dirty="0"/>
          </a:p>
          <a:p>
            <a:r>
              <a:rPr lang="en-US" sz="700" dirty="0"/>
              <a:t>                     Annual P/PET ratio &lt; 1 ...   </a:t>
            </a:r>
            <a:r>
              <a:rPr lang="en-US" sz="700" b="1" dirty="0"/>
              <a:t>710-711 Tropical </a:t>
            </a:r>
            <a:r>
              <a:rPr lang="en-US" sz="700" b="1" dirty="0" err="1"/>
              <a:t>Pluviothermic</a:t>
            </a:r>
            <a:r>
              <a:rPr lang="en-US" sz="700" b="1" dirty="0"/>
              <a:t> </a:t>
            </a:r>
            <a:r>
              <a:rPr lang="en-US" sz="700" b="1" dirty="0" err="1"/>
              <a:t>Subhumid</a:t>
            </a:r>
            <a:r>
              <a:rPr lang="en-US" sz="700" b="1" dirty="0"/>
              <a:t> -- Tropical Dry Forest/Savanna</a:t>
            </a:r>
            <a:endParaRPr lang="en-US" sz="700" dirty="0"/>
          </a:p>
          <a:p>
            <a:r>
              <a:rPr lang="en-US" sz="700" dirty="0"/>
              <a:t>                 Annual P/PET ratio &lt; 0.5 and total monthly surplus &lt; 25 mm</a:t>
            </a:r>
          </a:p>
          <a:p>
            <a:r>
              <a:rPr lang="en-US" sz="700" dirty="0"/>
              <a:t>                     peak AET ≥ 75 mm ...   </a:t>
            </a:r>
            <a:r>
              <a:rPr lang="en-US" sz="700" b="1" dirty="0"/>
              <a:t>701 Tropical </a:t>
            </a:r>
            <a:r>
              <a:rPr lang="en-US" sz="700" b="1" dirty="0" err="1"/>
              <a:t>Pluvioxeric</a:t>
            </a:r>
            <a:r>
              <a:rPr lang="en-US" sz="700" b="1" dirty="0"/>
              <a:t> -- Tropical </a:t>
            </a:r>
            <a:r>
              <a:rPr lang="en-US" sz="700" b="1" dirty="0" err="1"/>
              <a:t>Thornscrub</a:t>
            </a:r>
            <a:endParaRPr lang="en-US" sz="700" dirty="0"/>
          </a:p>
          <a:p>
            <a:r>
              <a:rPr lang="en-US" sz="700" dirty="0"/>
              <a:t>                     peak AET &lt; 75 mm ...   </a:t>
            </a:r>
            <a:r>
              <a:rPr lang="en-US" sz="700" b="1" dirty="0"/>
              <a:t>700 Tropical </a:t>
            </a:r>
            <a:r>
              <a:rPr lang="en-US" sz="700" b="1" dirty="0" err="1"/>
              <a:t>Isoxeric</a:t>
            </a:r>
            <a:r>
              <a:rPr lang="en-US" sz="700" b="1" dirty="0"/>
              <a:t> -- Tropical Desert</a:t>
            </a:r>
            <a:endParaRPr lang="en-US" sz="700" dirty="0"/>
          </a:p>
          <a:p>
            <a:r>
              <a:rPr lang="en-US" sz="700" dirty="0"/>
              <a:t>         3b. Tc &lt; 15°C or </a:t>
            </a:r>
            <a:r>
              <a:rPr lang="en-US" sz="700" dirty="0" err="1"/>
              <a:t>Tclx</a:t>
            </a:r>
            <a:r>
              <a:rPr lang="en-US" sz="700" dirty="0"/>
              <a:t> &lt; 0°C ... </a:t>
            </a:r>
            <a:r>
              <a:rPr lang="en-US" sz="700" b="1" dirty="0"/>
              <a:t>Subtropical</a:t>
            </a:r>
            <a:endParaRPr lang="en-US" sz="700" dirty="0"/>
          </a:p>
          <a:p>
            <a:r>
              <a:rPr lang="en-US" sz="700" dirty="0"/>
              <a:t>             Annual P/PET ratio ≥ 1 and total monthly deficit &lt; 150 mm</a:t>
            </a:r>
          </a:p>
          <a:p>
            <a:r>
              <a:rPr lang="en-US" sz="700" dirty="0"/>
              <a:t>                 Tc ≥ 5° C and </a:t>
            </a:r>
            <a:r>
              <a:rPr lang="en-US" sz="700" dirty="0" err="1"/>
              <a:t>Tclx</a:t>
            </a:r>
            <a:r>
              <a:rPr lang="en-US" sz="700" dirty="0"/>
              <a:t> ≥ -10°C  ...   </a:t>
            </a:r>
            <a:r>
              <a:rPr lang="en-US" sz="700" b="1" dirty="0"/>
              <a:t>631 Eu-Subtropical </a:t>
            </a:r>
            <a:r>
              <a:rPr lang="en-US" sz="700" b="1" dirty="0" err="1"/>
              <a:t>Isopluvial</a:t>
            </a:r>
            <a:r>
              <a:rPr lang="en-US" sz="700" b="1" dirty="0"/>
              <a:t> Humid -- Subtropical Evergreen</a:t>
            </a:r>
            <a:r>
              <a:rPr lang="en-US" sz="700" dirty="0"/>
              <a:t> </a:t>
            </a:r>
            <a:r>
              <a:rPr lang="en-US" sz="700" b="1" dirty="0"/>
              <a:t>Forest</a:t>
            </a:r>
          </a:p>
          <a:p>
            <a:r>
              <a:rPr lang="en-US" sz="700" dirty="0"/>
              <a:t>                 Tc &lt; 5° C or </a:t>
            </a:r>
            <a:r>
              <a:rPr lang="en-US" sz="700" dirty="0" err="1"/>
              <a:t>Tclx</a:t>
            </a:r>
            <a:r>
              <a:rPr lang="en-US" sz="700" dirty="0"/>
              <a:t> &lt; -10°C  ...   </a:t>
            </a:r>
            <a:r>
              <a:rPr lang="en-US" sz="700" b="1" dirty="0"/>
              <a:t>630 Cryo-subtropical </a:t>
            </a:r>
            <a:r>
              <a:rPr lang="en-US" sz="700" b="1" dirty="0" err="1"/>
              <a:t>Isopluvial</a:t>
            </a:r>
            <a:r>
              <a:rPr lang="en-US" sz="700" b="1" dirty="0"/>
              <a:t> Humid -- Subtropical Mixed Evergreen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a:t>
            </a:r>
            <a:r>
              <a:rPr lang="en-US" sz="700" b="1" dirty="0"/>
              <a:t>...   621 Subtropical </a:t>
            </a:r>
            <a:r>
              <a:rPr lang="en-US" sz="700" b="1" dirty="0" err="1"/>
              <a:t>Pluviothermic</a:t>
            </a:r>
            <a:r>
              <a:rPr lang="en-US" sz="700" b="1" dirty="0"/>
              <a:t> Humid -- Subtropical Woodland/Savanna</a:t>
            </a:r>
            <a:endParaRPr lang="en-US" sz="700" dirty="0"/>
          </a:p>
          <a:p>
            <a:r>
              <a:rPr lang="en-US" sz="700" dirty="0"/>
              <a:t>                         Annual P/PET ratio &lt; 1 ...   </a:t>
            </a:r>
            <a:r>
              <a:rPr lang="en-US" sz="700" b="1" dirty="0"/>
              <a:t>611 Subtropical </a:t>
            </a:r>
            <a:r>
              <a:rPr lang="en-US" sz="700" b="1" dirty="0" err="1"/>
              <a:t>Pluviothermic</a:t>
            </a:r>
            <a:r>
              <a:rPr lang="en-US" sz="700" b="1" dirty="0"/>
              <a:t> </a:t>
            </a:r>
            <a:r>
              <a:rPr lang="en-US" sz="700" b="1" dirty="0" err="1"/>
              <a:t>Subhumid</a:t>
            </a:r>
            <a:r>
              <a:rPr lang="en-US" sz="700" b="1" dirty="0"/>
              <a:t> -- Subtropical Grassland/Prairie</a:t>
            </a:r>
            <a:endParaRPr lang="en-US" sz="700" dirty="0"/>
          </a:p>
          <a:p>
            <a:r>
              <a:rPr lang="en-US" sz="700" dirty="0"/>
              <a:t>                     Peak AET &lt; 75 mm.</a:t>
            </a:r>
          </a:p>
          <a:p>
            <a:r>
              <a:rPr lang="en-US" sz="700" dirty="0"/>
              <a:t>                         Annual P/PET ratio ≥ 1 ...   </a:t>
            </a:r>
            <a:r>
              <a:rPr lang="en-US" sz="700" b="1" dirty="0"/>
              <a:t>620 Subtropical Xerothermic Humid -- Subtropical </a:t>
            </a:r>
            <a:r>
              <a:rPr lang="en-US" sz="700" b="1" dirty="0" err="1"/>
              <a:t>Sclerophyllous</a:t>
            </a:r>
            <a:r>
              <a:rPr lang="en-US" sz="700" b="1" dirty="0"/>
              <a:t> Forest</a:t>
            </a:r>
            <a:endParaRPr lang="en-US" sz="700" dirty="0"/>
          </a:p>
          <a:p>
            <a:r>
              <a:rPr lang="en-US" sz="700" dirty="0"/>
              <a:t>                         Annual P/PET ratio &lt; 1 ...   </a:t>
            </a:r>
            <a:r>
              <a:rPr lang="en-US" sz="700" b="1" dirty="0"/>
              <a:t>610 Subtropical Xerothermic </a:t>
            </a:r>
            <a:r>
              <a:rPr lang="en-US" sz="700" b="1" dirty="0" err="1"/>
              <a:t>Subhumid</a:t>
            </a:r>
            <a:r>
              <a:rPr lang="en-US" sz="700" b="1" dirty="0"/>
              <a:t> -- Subtropical Chaparral</a:t>
            </a:r>
            <a:endParaRPr lang="en-US" sz="700" dirty="0"/>
          </a:p>
          <a:p>
            <a:r>
              <a:rPr lang="en-US" sz="700" dirty="0"/>
              <a:t>                 Annual P/PET ratio &lt; 0.5 and total monthly surplus &lt; 25 mm</a:t>
            </a:r>
          </a:p>
          <a:p>
            <a:r>
              <a:rPr lang="en-US" sz="700" dirty="0"/>
              <a:t>                     peak AET ≥ 75 mm ...   </a:t>
            </a:r>
            <a:r>
              <a:rPr lang="en-US" sz="700" b="1" dirty="0"/>
              <a:t>601 Subtropical </a:t>
            </a:r>
            <a:r>
              <a:rPr lang="en-US" sz="700" b="1" dirty="0" err="1"/>
              <a:t>Pluvioxeric</a:t>
            </a:r>
            <a:r>
              <a:rPr lang="en-US" sz="700" b="1" dirty="0"/>
              <a:t> -- Subtropical </a:t>
            </a:r>
            <a:r>
              <a:rPr lang="en-US" sz="700" b="1" dirty="0" err="1"/>
              <a:t>Thornscrub</a:t>
            </a:r>
            <a:endParaRPr lang="en-US" sz="700" dirty="0"/>
          </a:p>
          <a:p>
            <a:r>
              <a:rPr lang="en-US" sz="700" dirty="0"/>
              <a:t>                     peak AET &lt; 75 mm ...   </a:t>
            </a:r>
            <a:r>
              <a:rPr lang="en-US" sz="700" b="1" dirty="0"/>
              <a:t>600 Subtropical </a:t>
            </a:r>
            <a:r>
              <a:rPr lang="en-US" sz="700" b="1" dirty="0" err="1"/>
              <a:t>Isoxeric</a:t>
            </a:r>
            <a:r>
              <a:rPr lang="en-US" sz="700" b="1" dirty="0"/>
              <a:t> -- Subtropical Desert</a:t>
            </a:r>
          </a:p>
          <a:p>
            <a:r>
              <a:rPr lang="en-US" sz="700" dirty="0"/>
              <a:t>     2b. </a:t>
            </a:r>
            <a:r>
              <a:rPr lang="en-US" sz="700" dirty="0" err="1"/>
              <a:t>Tg</a:t>
            </a:r>
            <a:r>
              <a:rPr lang="en-US" sz="700" dirty="0"/>
              <a:t> &lt; 18°C</a:t>
            </a:r>
          </a:p>
          <a:p>
            <a:r>
              <a:rPr lang="en-US" sz="700" dirty="0"/>
              <a:t>         4a. </a:t>
            </a:r>
            <a:r>
              <a:rPr lang="en-US" sz="700" dirty="0" err="1"/>
              <a:t>Tg</a:t>
            </a:r>
            <a:r>
              <a:rPr lang="en-US" sz="700" dirty="0"/>
              <a:t> ≥ 6°C  ...  </a:t>
            </a:r>
            <a:r>
              <a:rPr lang="en-US" sz="700" b="1" dirty="0"/>
              <a:t>Oceanic</a:t>
            </a:r>
            <a:endParaRPr lang="en-US" sz="700" dirty="0"/>
          </a:p>
          <a:p>
            <a:r>
              <a:rPr lang="en-US" sz="700" dirty="0"/>
              <a:t>             Annual P/PET ratio ≥ 1 and total monthly deficit &lt; 150 mm</a:t>
            </a:r>
          </a:p>
          <a:p>
            <a:r>
              <a:rPr lang="en-US" sz="700" dirty="0"/>
              <a:t>                 </a:t>
            </a:r>
            <a:r>
              <a:rPr lang="en-US" sz="700" dirty="0" err="1"/>
              <a:t>Tg</a:t>
            </a:r>
            <a:r>
              <a:rPr lang="en-US" sz="700" dirty="0"/>
              <a:t> ≥ 12°C  ...   </a:t>
            </a:r>
            <a:r>
              <a:rPr lang="en-US" sz="700" b="1" dirty="0"/>
              <a:t>531 Mild Oceanic </a:t>
            </a:r>
            <a:r>
              <a:rPr lang="en-US" sz="700" b="1" dirty="0" err="1"/>
              <a:t>Isopluvial</a:t>
            </a:r>
            <a:r>
              <a:rPr lang="en-US" sz="700" b="1" dirty="0"/>
              <a:t> Humid -- Mild Oceanic/Tropical Montane Moist Forest</a:t>
            </a:r>
            <a:endParaRPr lang="en-US" sz="700" dirty="0"/>
          </a:p>
          <a:p>
            <a:r>
              <a:rPr lang="en-US" sz="700" dirty="0"/>
              <a:t>                 </a:t>
            </a:r>
            <a:r>
              <a:rPr lang="en-US" sz="700" dirty="0" err="1"/>
              <a:t>Tg</a:t>
            </a:r>
            <a:r>
              <a:rPr lang="en-US" sz="700" dirty="0"/>
              <a:t> &lt; 12°C  ...   </a:t>
            </a:r>
            <a:r>
              <a:rPr lang="en-US" sz="700" b="1" dirty="0"/>
              <a:t>530 Cool Oceanic </a:t>
            </a:r>
            <a:r>
              <a:rPr lang="en-US" sz="700" b="1" dirty="0" err="1"/>
              <a:t>Isopluvial</a:t>
            </a:r>
            <a:r>
              <a:rPr lang="en-US" sz="700" b="1" dirty="0"/>
              <a:t> Humid -- Cool Oceanic/Tropical Subalpine Moist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521 Oceanic </a:t>
            </a:r>
            <a:r>
              <a:rPr lang="en-US" sz="700" b="1" dirty="0" err="1"/>
              <a:t>Pluviothermic</a:t>
            </a:r>
            <a:r>
              <a:rPr lang="en-US" sz="700" b="1" dirty="0"/>
              <a:t> Humid -- Subtropical Montane Seasonal Forest</a:t>
            </a:r>
            <a:endParaRPr lang="en-US" sz="700" dirty="0"/>
          </a:p>
          <a:p>
            <a:r>
              <a:rPr lang="en-US" sz="700" dirty="0"/>
              <a:t>                         Annual P/PET ratio &lt; 1 ...   </a:t>
            </a:r>
            <a:r>
              <a:rPr lang="en-US" sz="700" b="1" dirty="0"/>
              <a:t>511 Oceanic </a:t>
            </a:r>
            <a:r>
              <a:rPr lang="en-US" sz="700" b="1" dirty="0" err="1"/>
              <a:t>Pluviothermic</a:t>
            </a:r>
            <a:r>
              <a:rPr lang="en-US" sz="700" b="1" dirty="0"/>
              <a:t> </a:t>
            </a:r>
            <a:r>
              <a:rPr lang="en-US" sz="700" b="1" dirty="0" err="1"/>
              <a:t>Subhumid</a:t>
            </a:r>
            <a:r>
              <a:rPr lang="en-US" sz="700" b="1" dirty="0"/>
              <a:t> -- Subtropical Montane Xeric Woodland</a:t>
            </a:r>
            <a:endParaRPr lang="en-US" sz="700" dirty="0"/>
          </a:p>
          <a:p>
            <a:r>
              <a:rPr lang="en-US" sz="700" dirty="0"/>
              <a:t>                     Peak AET &lt; 75 mm.</a:t>
            </a:r>
          </a:p>
          <a:p>
            <a:r>
              <a:rPr lang="en-US" sz="700" dirty="0"/>
              <a:t>                         Annual P/PET ratio ≥ 1 ...   </a:t>
            </a:r>
            <a:r>
              <a:rPr lang="en-US" sz="700" b="1" dirty="0"/>
              <a:t>520 Oceanic Xerothermic Humid -- Oceanic </a:t>
            </a:r>
            <a:r>
              <a:rPr lang="en-US" sz="700" b="1" dirty="0" err="1"/>
              <a:t>Sclerophyllous</a:t>
            </a:r>
            <a:r>
              <a:rPr lang="en-US" sz="700" b="1" dirty="0"/>
              <a:t> Forest</a:t>
            </a:r>
            <a:endParaRPr lang="en-US" sz="700" dirty="0"/>
          </a:p>
          <a:p>
            <a:r>
              <a:rPr lang="en-US" sz="700" dirty="0"/>
              <a:t>                         Annual P/PET ratio &lt; 1 ...   </a:t>
            </a:r>
            <a:r>
              <a:rPr lang="en-US" sz="700" b="1" dirty="0"/>
              <a:t>510 Oceanic Xerothermic </a:t>
            </a:r>
            <a:r>
              <a:rPr lang="en-US" sz="700" b="1" dirty="0" err="1"/>
              <a:t>Subhumid</a:t>
            </a:r>
            <a:r>
              <a:rPr lang="en-US" sz="700" b="1" dirty="0"/>
              <a:t> -- Oceanic Chaparral</a:t>
            </a:r>
            <a:endParaRPr lang="en-US" sz="700" dirty="0"/>
          </a:p>
          <a:p>
            <a:r>
              <a:rPr lang="en-US" sz="700" dirty="0"/>
              <a:t>                 Annual P/PET ratio &lt; 0.5 and total monthly surplus &lt; 25 mm</a:t>
            </a:r>
          </a:p>
          <a:p>
            <a:r>
              <a:rPr lang="en-US" sz="700" dirty="0"/>
              <a:t>                     peak AET ≥ 75 mm ...   </a:t>
            </a:r>
            <a:r>
              <a:rPr lang="en-US" sz="700" b="1" dirty="0"/>
              <a:t>501 Oceanic </a:t>
            </a:r>
            <a:r>
              <a:rPr lang="en-US" sz="700" b="1" dirty="0" err="1"/>
              <a:t>Pluvioxeric</a:t>
            </a:r>
            <a:r>
              <a:rPr lang="en-US" sz="700" b="1" dirty="0"/>
              <a:t> -- Oceanic Desert-Grassland</a:t>
            </a:r>
            <a:endParaRPr lang="en-US" sz="700" dirty="0"/>
          </a:p>
          <a:p>
            <a:r>
              <a:rPr lang="en-US" sz="700" dirty="0"/>
              <a:t>                     peak AET &lt; 75 mm ...   </a:t>
            </a:r>
            <a:r>
              <a:rPr lang="en-US" sz="700" b="1" dirty="0"/>
              <a:t>500 Oceanic </a:t>
            </a:r>
            <a:r>
              <a:rPr lang="en-US" sz="700" b="1" dirty="0" err="1"/>
              <a:t>Isoxeric</a:t>
            </a:r>
            <a:r>
              <a:rPr lang="en-US" sz="700" b="1" dirty="0"/>
              <a:t> -- Oceanic Desert</a:t>
            </a:r>
            <a:endParaRPr lang="en-US" sz="700" dirty="0"/>
          </a:p>
          <a:p>
            <a:r>
              <a:rPr lang="en-US" sz="700" dirty="0"/>
              <a:t>         4b. </a:t>
            </a:r>
            <a:r>
              <a:rPr lang="en-US" sz="700" dirty="0" err="1"/>
              <a:t>Tg</a:t>
            </a:r>
            <a:r>
              <a:rPr lang="en-US" sz="700" dirty="0"/>
              <a:t> &lt; 6°C  ...  Andean</a:t>
            </a:r>
          </a:p>
          <a:p>
            <a:r>
              <a:rPr lang="en-US" sz="700" dirty="0"/>
              <a:t>             Annual P/PET ratio ≥ 1  ...  </a:t>
            </a:r>
            <a:r>
              <a:rPr lang="en-US" sz="700" b="1" dirty="0"/>
              <a:t>420-430 Andean Humid -- Paramos</a:t>
            </a:r>
            <a:endParaRPr lang="en-US" sz="700" dirty="0"/>
          </a:p>
          <a:p>
            <a:r>
              <a:rPr lang="en-US" sz="700" dirty="0"/>
              <a:t>             Annual P/PET ratio &lt; 1  ...  </a:t>
            </a:r>
            <a:r>
              <a:rPr lang="en-US" sz="700" b="1" dirty="0"/>
              <a:t>400-410 Andean </a:t>
            </a:r>
            <a:r>
              <a:rPr lang="en-US" sz="700" b="1" dirty="0" err="1"/>
              <a:t>Subhumid</a:t>
            </a:r>
            <a:r>
              <a:rPr lang="en-US" sz="700" b="1" dirty="0"/>
              <a:t> -- </a:t>
            </a:r>
            <a:r>
              <a:rPr lang="en-US" sz="700" b="1" dirty="0" err="1"/>
              <a:t>Puna</a:t>
            </a:r>
            <a:endParaRPr lang="en-US" sz="700" b="1" dirty="0"/>
          </a:p>
          <a:p>
            <a:r>
              <a:rPr lang="en-US" sz="700" dirty="0"/>
              <a:t> 1b. Tc ≥ 0° C or </a:t>
            </a:r>
            <a:r>
              <a:rPr lang="en-US" sz="700" dirty="0" err="1"/>
              <a:t>Tclx</a:t>
            </a:r>
            <a:r>
              <a:rPr lang="en-US" sz="700" dirty="0"/>
              <a:t> &lt; -15°C</a:t>
            </a:r>
          </a:p>
          <a:p>
            <a:r>
              <a:rPr lang="en-US" sz="700" dirty="0"/>
              <a:t>     5a. </a:t>
            </a:r>
            <a:r>
              <a:rPr lang="en-US" sz="700" dirty="0" err="1"/>
              <a:t>Tg</a:t>
            </a:r>
            <a:r>
              <a:rPr lang="en-US" sz="700" dirty="0"/>
              <a:t> ≥ 12°C  ...  </a:t>
            </a:r>
            <a:r>
              <a:rPr lang="en-US" sz="700" b="1" dirty="0"/>
              <a:t>Temperate</a:t>
            </a:r>
            <a:endParaRPr lang="en-US" sz="700" dirty="0"/>
          </a:p>
          <a:p>
            <a:r>
              <a:rPr lang="en-US" sz="700" dirty="0"/>
              <a:t>         Annual P/PET ratio ≥ 1 and total monthly deficit &lt; 150 mm</a:t>
            </a:r>
          </a:p>
          <a:p>
            <a:r>
              <a:rPr lang="en-US" sz="700" dirty="0"/>
              <a:t>             </a:t>
            </a:r>
            <a:r>
              <a:rPr lang="en-US" sz="700" dirty="0" err="1"/>
              <a:t>Tg</a:t>
            </a:r>
            <a:r>
              <a:rPr lang="en-US" sz="700" dirty="0"/>
              <a:t> ≥ 18°C and Tc ≥ -10° C and </a:t>
            </a:r>
            <a:r>
              <a:rPr lang="en-US" sz="700" dirty="0" err="1"/>
              <a:t>Tclx</a:t>
            </a:r>
            <a:r>
              <a:rPr lang="en-US" sz="700" dirty="0"/>
              <a:t> ≥ -25°C  ...   </a:t>
            </a:r>
            <a:r>
              <a:rPr lang="en-US" sz="700" b="1" dirty="0"/>
              <a:t>332 Warm Thermo-temperate </a:t>
            </a:r>
            <a:r>
              <a:rPr lang="en-US" sz="700" b="1" dirty="0" err="1"/>
              <a:t>Isopluvial</a:t>
            </a:r>
            <a:r>
              <a:rPr lang="en-US" sz="700" b="1" dirty="0"/>
              <a:t> Humid -- Warm Temperate Deciduous Forest</a:t>
            </a:r>
            <a:endParaRPr lang="en-US" sz="700" dirty="0"/>
          </a:p>
          <a:p>
            <a:r>
              <a:rPr lang="en-US" sz="700" dirty="0"/>
              <a:t>             </a:t>
            </a:r>
            <a:r>
              <a:rPr lang="en-US" sz="700" dirty="0" err="1"/>
              <a:t>Tg</a:t>
            </a:r>
            <a:r>
              <a:rPr lang="en-US" sz="700" dirty="0"/>
              <a:t> &lt; 18°C or Tc ≥ -10° C or </a:t>
            </a:r>
            <a:r>
              <a:rPr lang="en-US" sz="700" dirty="0" err="1"/>
              <a:t>Tclx</a:t>
            </a:r>
            <a:r>
              <a:rPr lang="en-US" sz="700" dirty="0"/>
              <a:t> ≥ -25°C</a:t>
            </a:r>
          </a:p>
          <a:p>
            <a:r>
              <a:rPr lang="en-US" sz="700" dirty="0"/>
              <a:t>                 </a:t>
            </a:r>
            <a:r>
              <a:rPr lang="en-US" sz="700" dirty="0" err="1"/>
              <a:t>Tg</a:t>
            </a:r>
            <a:r>
              <a:rPr lang="en-US" sz="700" dirty="0"/>
              <a:t> ≥ 15°C and Tc ≥ -25° C or </a:t>
            </a:r>
            <a:r>
              <a:rPr lang="en-US" sz="700" dirty="0" err="1"/>
              <a:t>Tclx</a:t>
            </a:r>
            <a:r>
              <a:rPr lang="en-US" sz="700" dirty="0"/>
              <a:t> ≥ -40°C  ...   </a:t>
            </a:r>
            <a:r>
              <a:rPr lang="en-US" sz="700" b="1" dirty="0"/>
              <a:t>331 Mild Meso-temperate </a:t>
            </a:r>
            <a:r>
              <a:rPr lang="en-US" sz="700" b="1" dirty="0" err="1"/>
              <a:t>Isopluvial</a:t>
            </a:r>
            <a:r>
              <a:rPr lang="en-US" sz="700" b="1" dirty="0"/>
              <a:t> Humid -- Mild Temperate Deciduous/Mixed Forest</a:t>
            </a:r>
            <a:endParaRPr lang="en-US" sz="700" dirty="0"/>
          </a:p>
          <a:p>
            <a:r>
              <a:rPr lang="en-US" sz="700" dirty="0"/>
              <a:t>                 </a:t>
            </a:r>
            <a:r>
              <a:rPr lang="en-US" sz="700" dirty="0" err="1"/>
              <a:t>Tg</a:t>
            </a:r>
            <a:r>
              <a:rPr lang="en-US" sz="700" dirty="0"/>
              <a:t> &lt; 15°C or Tc &lt; -25° C or </a:t>
            </a:r>
            <a:r>
              <a:rPr lang="en-US" sz="700" dirty="0" err="1"/>
              <a:t>Tclx</a:t>
            </a:r>
            <a:r>
              <a:rPr lang="en-US" sz="700" dirty="0"/>
              <a:t> &lt; -40°C  ...   </a:t>
            </a:r>
            <a:r>
              <a:rPr lang="en-US" sz="700" b="1" dirty="0"/>
              <a:t>330 Mild Cryo-temperate </a:t>
            </a:r>
            <a:r>
              <a:rPr lang="en-US" sz="700" b="1" dirty="0" err="1"/>
              <a:t>Isopluvial</a:t>
            </a:r>
            <a:r>
              <a:rPr lang="en-US" sz="700" b="1" dirty="0"/>
              <a:t> Humid -- </a:t>
            </a:r>
            <a:r>
              <a:rPr lang="en-US" sz="700" b="1" dirty="0" err="1"/>
              <a:t>Hemiboreal</a:t>
            </a:r>
            <a:r>
              <a:rPr lang="en-US" sz="700" b="1" dirty="0"/>
              <a:t> Mixed Forest</a:t>
            </a:r>
            <a:endParaRPr lang="en-US" sz="700" dirty="0"/>
          </a:p>
          <a:p>
            <a:r>
              <a:rPr lang="en-US" sz="700" dirty="0"/>
              <a:t>         Annual P/PET ratio &lt; 1 or total monthly deficit ≥ 150 mm</a:t>
            </a:r>
          </a:p>
          <a:p>
            <a:r>
              <a:rPr lang="en-US" sz="700" dirty="0"/>
              <a:t>             Annual P/PET ratio ≥ 0.5 or total monthly surplus ≥ 25 mm</a:t>
            </a:r>
          </a:p>
          <a:p>
            <a:r>
              <a:rPr lang="en-US" sz="700" dirty="0"/>
              <a:t>                 Peak AET ≥ 75 mm.</a:t>
            </a:r>
          </a:p>
          <a:p>
            <a:r>
              <a:rPr lang="en-US" sz="700" dirty="0"/>
              <a:t>                     Annual P/PET ratio ≥ 1 ...   </a:t>
            </a:r>
            <a:r>
              <a:rPr lang="en-US" sz="700" b="1" dirty="0"/>
              <a:t>321 Temperate </a:t>
            </a:r>
            <a:r>
              <a:rPr lang="en-US" sz="700" b="1" dirty="0" err="1"/>
              <a:t>Pluviothermic</a:t>
            </a:r>
            <a:r>
              <a:rPr lang="en-US" sz="700" b="1" dirty="0"/>
              <a:t> Humid -- Temperate Woodland/Savanna</a:t>
            </a:r>
            <a:endParaRPr lang="en-US" sz="700" dirty="0"/>
          </a:p>
          <a:p>
            <a:r>
              <a:rPr lang="en-US" sz="700" dirty="0"/>
              <a:t>                     Annual P/PET ratio &lt; 1 ...   </a:t>
            </a:r>
            <a:r>
              <a:rPr lang="en-US" sz="700" b="1" dirty="0"/>
              <a:t>311 Temperate </a:t>
            </a:r>
            <a:r>
              <a:rPr lang="en-US" sz="700" b="1" dirty="0" err="1"/>
              <a:t>Pluviothermic</a:t>
            </a:r>
            <a:r>
              <a:rPr lang="en-US" sz="700" b="1" dirty="0"/>
              <a:t> </a:t>
            </a:r>
            <a:r>
              <a:rPr lang="en-US" sz="700" b="1" dirty="0" err="1"/>
              <a:t>Subhumid</a:t>
            </a:r>
            <a:r>
              <a:rPr lang="en-US" sz="700" b="1" dirty="0"/>
              <a:t> -- Temperate Grassland/Prairie</a:t>
            </a:r>
            <a:endParaRPr lang="en-US" sz="700" dirty="0"/>
          </a:p>
          <a:p>
            <a:r>
              <a:rPr lang="en-US" sz="700" b="1" dirty="0"/>
              <a:t>                 </a:t>
            </a:r>
            <a:r>
              <a:rPr lang="en-US" sz="700" dirty="0"/>
              <a:t>Peak AET &lt; 75 mm.</a:t>
            </a:r>
          </a:p>
          <a:p>
            <a:r>
              <a:rPr lang="en-US" sz="700" dirty="0"/>
              <a:t>                     Annual P/PET ratio ≥ 1 ...   </a:t>
            </a:r>
            <a:r>
              <a:rPr lang="en-US" sz="700" b="1" dirty="0"/>
              <a:t>320 Temperate Xerothermic Humid -- Temperate Dry Evergreen Forest</a:t>
            </a:r>
            <a:endParaRPr lang="en-US" sz="700" dirty="0"/>
          </a:p>
          <a:p>
            <a:r>
              <a:rPr lang="en-US" sz="700" dirty="0"/>
              <a:t>                     Annual P/PET ratio &lt; 1 ...   </a:t>
            </a:r>
            <a:r>
              <a:rPr lang="en-US" sz="700" b="1" dirty="0"/>
              <a:t>310 Temperate Xerothermic </a:t>
            </a:r>
            <a:r>
              <a:rPr lang="en-US" sz="700" b="1" dirty="0" err="1"/>
              <a:t>Subhumid</a:t>
            </a:r>
            <a:r>
              <a:rPr lang="en-US" sz="700" b="1" dirty="0"/>
              <a:t> -- Temperate Steppe/Shrub-Steppe</a:t>
            </a:r>
            <a:endParaRPr lang="en-US" sz="700" dirty="0"/>
          </a:p>
          <a:p>
            <a:r>
              <a:rPr lang="en-US" sz="700" dirty="0"/>
              <a:t>             Annual P/PET ratio &lt; 0.5 and total monthly surplus &lt; 25 mm</a:t>
            </a:r>
          </a:p>
          <a:p>
            <a:r>
              <a:rPr lang="en-US" sz="700" dirty="0"/>
              <a:t>                 peak AET ≥ 75 mm ...   </a:t>
            </a:r>
            <a:r>
              <a:rPr lang="en-US" sz="700" b="1" dirty="0"/>
              <a:t>301 Temperate </a:t>
            </a:r>
            <a:r>
              <a:rPr lang="en-US" sz="700" b="1" dirty="0" err="1"/>
              <a:t>Pluvioxeric</a:t>
            </a:r>
            <a:r>
              <a:rPr lang="en-US" sz="700" b="1" dirty="0"/>
              <a:t> -- Temperate Desert-Grassland</a:t>
            </a:r>
            <a:endParaRPr lang="en-US" sz="700" dirty="0"/>
          </a:p>
          <a:p>
            <a:r>
              <a:rPr lang="en-US" sz="700" dirty="0"/>
              <a:t>                 peak AET &lt; 75 mm ...   </a:t>
            </a:r>
            <a:r>
              <a:rPr lang="en-US" sz="700" b="1" dirty="0"/>
              <a:t>300 Temperate </a:t>
            </a:r>
            <a:r>
              <a:rPr lang="en-US" sz="700" b="1" dirty="0" err="1"/>
              <a:t>Isoxeric</a:t>
            </a:r>
            <a:r>
              <a:rPr lang="en-US" sz="700" b="1" dirty="0"/>
              <a:t> -- Temperate Desert</a:t>
            </a:r>
            <a:endParaRPr lang="en-US" sz="700" dirty="0"/>
          </a:p>
          <a:p>
            <a:r>
              <a:rPr lang="en-US" sz="700" dirty="0"/>
              <a:t>      5b. </a:t>
            </a:r>
            <a:r>
              <a:rPr lang="en-US" sz="700" dirty="0" err="1"/>
              <a:t>Tg</a:t>
            </a:r>
            <a:r>
              <a:rPr lang="en-US" sz="700" dirty="0"/>
              <a:t> &lt; 12°C</a:t>
            </a:r>
          </a:p>
          <a:p>
            <a:r>
              <a:rPr lang="en-US" sz="700" dirty="0"/>
              <a:t>         6a. </a:t>
            </a:r>
            <a:r>
              <a:rPr lang="en-US" sz="700" dirty="0" err="1"/>
              <a:t>Tg</a:t>
            </a:r>
            <a:r>
              <a:rPr lang="en-US" sz="700" dirty="0"/>
              <a:t> ≥ 6°C  ...  </a:t>
            </a:r>
            <a:r>
              <a:rPr lang="en-US" sz="700" b="1" dirty="0"/>
              <a:t>Boreal</a:t>
            </a:r>
            <a:endParaRPr lang="en-US" sz="700" dirty="0"/>
          </a:p>
          <a:p>
            <a:r>
              <a:rPr lang="en-US" sz="700" dirty="0"/>
              <a:t>             Annual P/PET ratio ≥ 1  ...  </a:t>
            </a:r>
            <a:r>
              <a:rPr lang="en-US" sz="700" b="1" dirty="0"/>
              <a:t>220-230 Boreal Humid -- Boreal Forest</a:t>
            </a:r>
            <a:endParaRPr lang="en-US" sz="700" dirty="0"/>
          </a:p>
          <a:p>
            <a:r>
              <a:rPr lang="en-US" sz="700" dirty="0"/>
              <a:t>             Annual P/PET ratio &lt; 1  ...  </a:t>
            </a:r>
            <a:r>
              <a:rPr lang="en-US" sz="700" b="1" dirty="0"/>
              <a:t>200-211 Boreal </a:t>
            </a:r>
            <a:r>
              <a:rPr lang="en-US" sz="700" b="1" dirty="0" err="1"/>
              <a:t>Subhumid</a:t>
            </a:r>
            <a:r>
              <a:rPr lang="en-US" sz="700" b="1" dirty="0"/>
              <a:t> -- Cool Shrubland</a:t>
            </a:r>
            <a:endParaRPr lang="en-US" sz="700" dirty="0"/>
          </a:p>
          <a:p>
            <a:r>
              <a:rPr lang="en-US" sz="700" dirty="0"/>
              <a:t>         6b. </a:t>
            </a:r>
            <a:r>
              <a:rPr lang="en-US" sz="700" dirty="0" err="1"/>
              <a:t>Tg</a:t>
            </a:r>
            <a:r>
              <a:rPr lang="en-US" sz="700" dirty="0"/>
              <a:t> &lt; 6°C  ...  Arctic</a:t>
            </a:r>
          </a:p>
          <a:p>
            <a:r>
              <a:rPr lang="en-US" sz="700" dirty="0"/>
              <a:t>             Annual P/PET ratio ≥ 1  ...  </a:t>
            </a:r>
            <a:r>
              <a:rPr lang="en-US" sz="700" b="1" dirty="0"/>
              <a:t>120-130 Arctic Humid -- Moist Tundra</a:t>
            </a:r>
            <a:endParaRPr lang="en-US" sz="700" dirty="0"/>
          </a:p>
          <a:p>
            <a:r>
              <a:rPr lang="en-US" sz="700" dirty="0"/>
              <a:t>             Annual P/PET ratio &lt; 1  ...  </a:t>
            </a:r>
            <a:r>
              <a:rPr lang="en-US" sz="700" b="1" dirty="0"/>
              <a:t>100-111 Arctic </a:t>
            </a:r>
            <a:r>
              <a:rPr lang="en-US" sz="700" b="1" dirty="0" err="1"/>
              <a:t>Subhumid</a:t>
            </a:r>
            <a:r>
              <a:rPr lang="en-US" sz="700" b="1" dirty="0"/>
              <a:t> -- Dry Tundra</a:t>
            </a:r>
            <a:endParaRPr lang="en-US" sz="700" dirty="0"/>
          </a:p>
        </p:txBody>
      </p:sp>
      <p:sp>
        <p:nvSpPr>
          <p:cNvPr id="27" name="Rectangle 26">
            <a:extLst>
              <a:ext uri="{FF2B5EF4-FFF2-40B4-BE49-F238E27FC236}">
                <a16:creationId xmlns:a16="http://schemas.microsoft.com/office/drawing/2014/main" id="{07D77FD7-FD1E-43FB-8F12-D116DBD7A58E}"/>
              </a:ext>
            </a:extLst>
          </p:cNvPr>
          <p:cNvSpPr/>
          <p:nvPr/>
        </p:nvSpPr>
        <p:spPr>
          <a:xfrm>
            <a:off x="12180298" y="29907589"/>
            <a:ext cx="6510759" cy="809196"/>
          </a:xfrm>
          <a:prstGeom prst="rect">
            <a:avLst/>
          </a:prstGeom>
          <a:ln>
            <a:solidFill>
              <a:schemeClr val="bg1">
                <a:lumMod val="50000"/>
              </a:schemeClr>
            </a:solidFill>
          </a:ln>
        </p:spPr>
        <p:txBody>
          <a:bodyPr wrap="square">
            <a:spAutoFit/>
          </a:bodyPr>
          <a:lstStyle/>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Tg</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positive (subzero temperatures counted as zero) temperature of the warmest 6 months.</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spcAft>
                <a:spcPts val="750"/>
              </a:spcAft>
            </a:pPr>
            <a:r>
              <a:rPr lang="en-US" sz="1100" b="1" dirty="0">
                <a:solidFill>
                  <a:srgbClr val="333333"/>
                </a:solidFill>
                <a:latin typeface="Calibri" panose="020F0502020204030204" pitchFamily="34" charset="0"/>
                <a:ea typeface="Times New Roman" panose="02020603050405020304" pitchFamily="18" charset="0"/>
                <a:cs typeface="Calibri" panose="020F0502020204030204" pitchFamily="34" charset="0"/>
              </a:rPr>
              <a:t>Tc</a:t>
            </a:r>
            <a:r>
              <a:rPr lang="en-US" sz="1100" dirty="0">
                <a:solidFill>
                  <a:srgbClr val="333333"/>
                </a:solidFill>
                <a:latin typeface="Calibri" panose="020F0502020204030204" pitchFamily="34" charset="0"/>
                <a:ea typeface="Times New Roman" panose="02020603050405020304" pitchFamily="18" charset="0"/>
                <a:cs typeface="Calibri" panose="020F0502020204030204" pitchFamily="34" charset="0"/>
              </a:rPr>
              <a:t> = mean temperature of the coldest month.</a:t>
            </a: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Tclx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mean annual extreme low temperature.</a:t>
            </a:r>
          </a:p>
        </p:txBody>
      </p:sp>
      <p:sp>
        <p:nvSpPr>
          <p:cNvPr id="31" name="Rectangle 30">
            <a:extLst>
              <a:ext uri="{FF2B5EF4-FFF2-40B4-BE49-F238E27FC236}">
                <a16:creationId xmlns:a16="http://schemas.microsoft.com/office/drawing/2014/main" id="{C5F1BC51-E10F-4E9C-B915-B56F0D4B200C}"/>
              </a:ext>
            </a:extLst>
          </p:cNvPr>
          <p:cNvSpPr/>
          <p:nvPr/>
        </p:nvSpPr>
        <p:spPr>
          <a:xfrm>
            <a:off x="19150513" y="14864451"/>
            <a:ext cx="5187104" cy="607539"/>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of low elevation and high elevation MLRAs in Colorado by summer temperature and moisture.</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2" name="Rectangle 31">
            <a:extLst>
              <a:ext uri="{FF2B5EF4-FFF2-40B4-BE49-F238E27FC236}">
                <a16:creationId xmlns:a16="http://schemas.microsoft.com/office/drawing/2014/main" id="{E1B65744-3525-4D8B-B03D-C0BE2ACE5312}"/>
              </a:ext>
            </a:extLst>
          </p:cNvPr>
          <p:cNvSpPr/>
          <p:nvPr/>
        </p:nvSpPr>
        <p:spPr>
          <a:xfrm>
            <a:off x="12586343" y="14864451"/>
            <a:ext cx="5452230" cy="871008"/>
          </a:xfrm>
          <a:prstGeom prst="rect">
            <a:avLst/>
          </a:prstGeom>
        </p:spPr>
        <p:txBody>
          <a:bodyPr wrap="square">
            <a:spAutoFit/>
          </a:bodyPr>
          <a:lstStyle/>
          <a:p>
            <a:pP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Temperature and elevation curve in the Southern Appalachians projecting a timberline of 3000 m in today’s climate, well above the highest peaks.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3" name="Rectangle 32">
            <a:extLst>
              <a:ext uri="{FF2B5EF4-FFF2-40B4-BE49-F238E27FC236}">
                <a16:creationId xmlns:a16="http://schemas.microsoft.com/office/drawing/2014/main" id="{8E1A1C9D-9070-4F00-8834-972DDEF3C8E2}"/>
              </a:ext>
            </a:extLst>
          </p:cNvPr>
          <p:cNvSpPr/>
          <p:nvPr/>
        </p:nvSpPr>
        <p:spPr>
          <a:xfrm>
            <a:off x="13381969" y="9131221"/>
            <a:ext cx="10074636" cy="344069"/>
          </a:xfrm>
          <a:prstGeom prst="rect">
            <a:avLst/>
          </a:prstGeom>
        </p:spPr>
        <p:txBody>
          <a:bodyPr wrap="square">
            <a:spAutoFit/>
          </a:bodyPr>
          <a:lstStyle/>
          <a:p>
            <a:pPr algn="ctr">
              <a:lnSpc>
                <a:spcPct val="107000"/>
              </a:lnSpc>
              <a:spcAft>
                <a:spcPts val="800"/>
              </a:spcAft>
            </a:pPr>
            <a:r>
              <a:rPr lang="en-US" sz="16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Comparison between two MLRAs differing in soil temperature regime (mesic vs. frigid).</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8B95DDEC-7DB9-48DA-9BBA-91D14F2E0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7623" y="9756179"/>
            <a:ext cx="4849670" cy="5079962"/>
          </a:xfrm>
          <a:prstGeom prst="rect">
            <a:avLst/>
          </a:prstGeom>
        </p:spPr>
      </p:pic>
      <p:pic>
        <p:nvPicPr>
          <p:cNvPr id="19" name="Picture 18">
            <a:extLst>
              <a:ext uri="{FF2B5EF4-FFF2-40B4-BE49-F238E27FC236}">
                <a16:creationId xmlns:a16="http://schemas.microsoft.com/office/drawing/2014/main" id="{27AD7932-2E7F-49E6-A370-5AA34B8435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44442" y="9756179"/>
            <a:ext cx="5599247" cy="5079962"/>
          </a:xfrm>
          <a:prstGeom prst="rect">
            <a:avLst/>
          </a:prstGeom>
        </p:spPr>
      </p:pic>
      <p:sp>
        <p:nvSpPr>
          <p:cNvPr id="51" name="Rectangle 50">
            <a:extLst>
              <a:ext uri="{FF2B5EF4-FFF2-40B4-BE49-F238E27FC236}">
                <a16:creationId xmlns:a16="http://schemas.microsoft.com/office/drawing/2014/main" id="{076BD9FE-6A2F-44BB-A939-D5B4EFEB71D8}"/>
              </a:ext>
            </a:extLst>
          </p:cNvPr>
          <p:cNvSpPr/>
          <p:nvPr/>
        </p:nvSpPr>
        <p:spPr>
          <a:xfrm>
            <a:off x="25987295" y="23332682"/>
            <a:ext cx="17272467"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Climatic subdivisions – seasonal temperature and precipitation regimes.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3" name="Picture 52">
            <a:extLst>
              <a:ext uri="{FF2B5EF4-FFF2-40B4-BE49-F238E27FC236}">
                <a16:creationId xmlns:a16="http://schemas.microsoft.com/office/drawing/2014/main" id="{75090DBA-DE86-4FC8-BF09-5DB5644672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39355" y="3721260"/>
            <a:ext cx="11159865" cy="5409961"/>
          </a:xfrm>
          <a:prstGeom prst="rect">
            <a:avLst/>
          </a:prstGeom>
        </p:spPr>
      </p:pic>
      <p:sp>
        <p:nvSpPr>
          <p:cNvPr id="54" name="Rectangle 53">
            <a:extLst>
              <a:ext uri="{FF2B5EF4-FFF2-40B4-BE49-F238E27FC236}">
                <a16:creationId xmlns:a16="http://schemas.microsoft.com/office/drawing/2014/main" id="{5F5D2B8F-CBF0-411B-AC5E-5591DBAA1A9B}"/>
              </a:ext>
            </a:extLst>
          </p:cNvPr>
          <p:cNvSpPr/>
          <p:nvPr/>
        </p:nvSpPr>
        <p:spPr>
          <a:xfrm>
            <a:off x="12180298" y="24498859"/>
            <a:ext cx="13326683" cy="5222712"/>
          </a:xfrm>
          <a:prstGeom prst="rect">
            <a:avLst/>
          </a:prstGeom>
          <a:ln>
            <a:solidFill>
              <a:schemeClr val="tx1"/>
            </a:solidFill>
          </a:ln>
        </p:spPr>
        <p:txBody>
          <a:bodyPr wrap="square">
            <a:spAutoFit/>
          </a:bodyPr>
          <a:lstStyle/>
          <a:p>
            <a:pPr>
              <a:lnSpc>
                <a:spcPct val="107000"/>
              </a:lnSpc>
              <a:spcAft>
                <a:spcPts val="800"/>
              </a:spcAft>
            </a:pPr>
            <a:r>
              <a:rPr lang="en-US" sz="2000" b="1" dirty="0">
                <a:latin typeface="Calibri" panose="020F0502020204030204" pitchFamily="34" charset="0"/>
                <a:ea typeface="Calibri" panose="020F0502020204030204" pitchFamily="34" charset="0"/>
                <a:cs typeface="Times New Roman" panose="02020603050405020304" pitchFamily="18" charset="0"/>
              </a:rPr>
              <a:t>Peak AET </a:t>
            </a:r>
            <a:r>
              <a:rPr lang="en-US" sz="2000" dirty="0">
                <a:latin typeface="Calibri" panose="020F0502020204030204" pitchFamily="34" charset="0"/>
                <a:ea typeface="Calibri" panose="020F0502020204030204" pitchFamily="34" charset="0"/>
                <a:cs typeface="Times New Roman" panose="02020603050405020304" pitchFamily="18" charset="0"/>
              </a:rPr>
              <a:t>– For climates with seasonal variability in moisture, plants must employ a strategy of either tolerance or avoidance to survive the dry season. The timing of the dry season, however is of less importance compared the timing of the wet season. If the wet season coincides with temperatures favoring maximum growth, the strategy is avoidance, allowing annual regrowth of more efficient deciduous organs optimized for higher peak productivity. In contrast, if moisture is only available during periods of lower temperatures, the strategy is tolerance, allowing persistence through long periods of low productivity. In addition, when warm temperatures coincides with precipitation, the frequency of lightning is higher and fire return interval is shorter, further giving advantage to grassland vegetation over shrubland.</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Actual monthly evapotranspiration (AET) is an indicator of how much precipitation of the current month is used in that month.  A minimally tropical month at 15°C would generally result in a PET of at least 75 mm. Therefore, a tropical rainy should have a peak monthly AET of greater than or equal to 75 mm. Plants in seasonally moist climates with peak AET less than 75 mm either lack a warm season, or are moist only during the cool season. Cool grasslands can prevail with peak AET less than 75 mm, though scrub-steppe vegetation usually occurs once peak AET falls below 50 mm.</a:t>
            </a:r>
          </a:p>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It should be acknowledged that landscape roughness (slope) is a non-climate variable that interacts with climate in predicting fire frequency. Large contiguous flat expanses historically burned more frequently than areas interrupted with hills, and are thereby biased towards support of grassland vegetation.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FACCBFF1-BA9D-4D3D-B051-BB90F9CF1080}"/>
              </a:ext>
            </a:extLst>
          </p:cNvPr>
          <p:cNvPicPr>
            <a:picLocks noChangeAspect="1"/>
          </p:cNvPicPr>
          <p:nvPr/>
        </p:nvPicPr>
        <p:blipFill rotWithShape="1">
          <a:blip r:embed="rId9">
            <a:extLst>
              <a:ext uri="{28A0092B-C50C-407E-A947-70E740481C1C}">
                <a14:useLocalDpi xmlns:a14="http://schemas.microsoft.com/office/drawing/2010/main" val="0"/>
              </a:ext>
            </a:extLst>
          </a:blip>
          <a:srcRect l="11857"/>
          <a:stretch/>
        </p:blipFill>
        <p:spPr>
          <a:xfrm>
            <a:off x="34340468" y="3529287"/>
            <a:ext cx="8777012" cy="8250457"/>
          </a:xfrm>
          <a:prstGeom prst="rect">
            <a:avLst/>
          </a:prstGeom>
          <a:ln>
            <a:solidFill>
              <a:schemeClr val="tx1"/>
            </a:solidFill>
          </a:ln>
        </p:spPr>
      </p:pic>
      <p:pic>
        <p:nvPicPr>
          <p:cNvPr id="16" name="Picture 15">
            <a:extLst>
              <a:ext uri="{FF2B5EF4-FFF2-40B4-BE49-F238E27FC236}">
                <a16:creationId xmlns:a16="http://schemas.microsoft.com/office/drawing/2014/main" id="{F2F12734-B342-42C9-B4E9-E9959D78448E}"/>
              </a:ext>
            </a:extLst>
          </p:cNvPr>
          <p:cNvPicPr>
            <a:picLocks noChangeAspect="1"/>
          </p:cNvPicPr>
          <p:nvPr/>
        </p:nvPicPr>
        <p:blipFill rotWithShape="1">
          <a:blip r:embed="rId10">
            <a:extLst>
              <a:ext uri="{28A0092B-C50C-407E-A947-70E740481C1C}">
                <a14:useLocalDpi xmlns:a14="http://schemas.microsoft.com/office/drawing/2010/main" val="0"/>
              </a:ext>
            </a:extLst>
          </a:blip>
          <a:srcRect l="12448"/>
          <a:stretch/>
        </p:blipFill>
        <p:spPr>
          <a:xfrm>
            <a:off x="25506656" y="3529287"/>
            <a:ext cx="8678619" cy="8235415"/>
          </a:xfrm>
          <a:prstGeom prst="rect">
            <a:avLst/>
          </a:prstGeom>
          <a:ln>
            <a:solidFill>
              <a:schemeClr val="tx1"/>
            </a:solidFill>
          </a:ln>
        </p:spPr>
      </p:pic>
      <p:sp>
        <p:nvSpPr>
          <p:cNvPr id="38" name="Rectangle 37">
            <a:extLst>
              <a:ext uri="{FF2B5EF4-FFF2-40B4-BE49-F238E27FC236}">
                <a16:creationId xmlns:a16="http://schemas.microsoft.com/office/drawing/2014/main" id="{5B74F4EC-E70F-4859-B5CC-086AECE4017A}"/>
              </a:ext>
            </a:extLst>
          </p:cNvPr>
          <p:cNvSpPr/>
          <p:nvPr/>
        </p:nvSpPr>
        <p:spPr>
          <a:xfrm>
            <a:off x="25457988" y="11805682"/>
            <a:ext cx="8775955"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Thermal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0" name="Rectangle 49">
            <a:extLst>
              <a:ext uri="{FF2B5EF4-FFF2-40B4-BE49-F238E27FC236}">
                <a16:creationId xmlns:a16="http://schemas.microsoft.com/office/drawing/2014/main" id="{52976A28-D35B-4684-B721-259DBEE0AAD7}"/>
              </a:ext>
            </a:extLst>
          </p:cNvPr>
          <p:cNvSpPr/>
          <p:nvPr/>
        </p:nvSpPr>
        <p:spPr>
          <a:xfrm>
            <a:off x="34372224" y="11805681"/>
            <a:ext cx="8713501" cy="407035"/>
          </a:xfrm>
          <a:prstGeom prst="rect">
            <a:avLst/>
          </a:prstGeom>
        </p:spPr>
        <p:txBody>
          <a:bodyPr wrap="square">
            <a:spAutoFit/>
          </a:bodyPr>
          <a:lstStyle/>
          <a:p>
            <a:pPr algn="ctr">
              <a:lnSpc>
                <a:spcPct val="107000"/>
              </a:lnSpc>
              <a:spcAft>
                <a:spcPts val="800"/>
              </a:spcAft>
            </a:pPr>
            <a:r>
              <a:rPr lang="en-US" sz="2000" dirty="0">
                <a:solidFill>
                  <a:srgbClr val="333333"/>
                </a:solidFill>
                <a:latin typeface="Calibri" panose="020F0502020204030204" pitchFamily="34" charset="0"/>
                <a:ea typeface="Times New Roman" panose="02020603050405020304" pitchFamily="18" charset="0"/>
                <a:cs typeface="Calibri" panose="020F0502020204030204" pitchFamily="34" charset="0"/>
              </a:rPr>
              <a:t>Moisture domains</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Text Placeholder 22">
            <a:extLst>
              <a:ext uri="{FF2B5EF4-FFF2-40B4-BE49-F238E27FC236}">
                <a16:creationId xmlns:a16="http://schemas.microsoft.com/office/drawing/2014/main" id="{5B1CF6F3-FB77-422F-9279-02667863B04F}"/>
              </a:ext>
            </a:extLst>
          </p:cNvPr>
          <p:cNvSpPr txBox="1">
            <a:spLocks/>
          </p:cNvSpPr>
          <p:nvPr/>
        </p:nvSpPr>
        <p:spPr>
          <a:xfrm>
            <a:off x="9109971" y="2833893"/>
            <a:ext cx="42079817" cy="698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lumMod val="50000"/>
                  </a:schemeClr>
                </a:solidFill>
                <a:latin typeface="Cambria" panose="02040503050406030204" pitchFamily="18" charset="0"/>
              </a:rPr>
              <a:t>Greg Schmidt | Ecological Site Specialist | Natural Resource Conservation Service, Grand Rapids, MI | June 2019                                                                                                                 greg.schmidt@usda.gov</a:t>
            </a:r>
          </a:p>
        </p:txBody>
      </p:sp>
      <p:sp>
        <p:nvSpPr>
          <p:cNvPr id="35" name="Rectangle 34">
            <a:extLst>
              <a:ext uri="{FF2B5EF4-FFF2-40B4-BE49-F238E27FC236}">
                <a16:creationId xmlns:a16="http://schemas.microsoft.com/office/drawing/2014/main" id="{A80B81BD-0E66-43EA-94DE-DDB8DEC820CC}"/>
              </a:ext>
            </a:extLst>
          </p:cNvPr>
          <p:cNvSpPr/>
          <p:nvPr/>
        </p:nvSpPr>
        <p:spPr>
          <a:xfrm>
            <a:off x="18812425" y="29907589"/>
            <a:ext cx="6731027" cy="1116652"/>
          </a:xfrm>
          <a:prstGeom prst="rect">
            <a:avLst/>
          </a:prstGeom>
          <a:ln>
            <a:solidFill>
              <a:schemeClr val="bg1">
                <a:lumMod val="50000"/>
              </a:schemeClr>
            </a:solidFill>
          </a:ln>
        </p:spPr>
        <p:txBody>
          <a:bodyPr wrap="square">
            <a:spAutoFit/>
          </a:bodyPr>
          <a:lstStyle/>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P/PET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annual precipitation to potential evapotranspiration ratio.</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Deficit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deficit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Surplus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cumulative surplus in monthly precipitation.</a:t>
            </a:r>
          </a:p>
          <a:p>
            <a:pPr>
              <a:lnSpc>
                <a:spcPct val="107000"/>
              </a:lnSpc>
              <a:spcAft>
                <a:spcPts val="750"/>
              </a:spcAft>
            </a:pPr>
            <a:r>
              <a:rPr lang="en-US" sz="1100" b="1" dirty="0">
                <a:solidFill>
                  <a:srgbClr val="333333"/>
                </a:solidFill>
                <a:latin typeface="Calibri" panose="020F0502020204030204" pitchFamily="34" charset="0"/>
                <a:ea typeface="Calibri" panose="020F0502020204030204" pitchFamily="34" charset="0"/>
                <a:cs typeface="Calibri" panose="020F0502020204030204" pitchFamily="34" charset="0"/>
              </a:rPr>
              <a:t>Peak AET </a:t>
            </a:r>
            <a:r>
              <a:rPr lang="en-US" sz="1100" dirty="0">
                <a:solidFill>
                  <a:srgbClr val="333333"/>
                </a:solidFill>
                <a:latin typeface="Calibri" panose="020F0502020204030204" pitchFamily="34" charset="0"/>
                <a:ea typeface="Calibri" panose="020F0502020204030204" pitchFamily="34" charset="0"/>
                <a:cs typeface="Calibri" panose="020F0502020204030204" pitchFamily="34" charset="0"/>
              </a:rPr>
              <a:t>= highest monthly actual evapotranspiration with no soil moisture storage.</a:t>
            </a:r>
            <a:endParaRPr lang="en-US" sz="11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4729865"/>
      </p:ext>
    </p:extLst>
  </p:cSld>
  <p:clrMapOvr>
    <a:masterClrMapping/>
  </p:clrMapOvr>
</p:sld>
</file>

<file path=ppt/theme/theme1.xml><?xml version="1.0" encoding="utf-8"?>
<a:theme xmlns:a="http://schemas.openxmlformats.org/drawingml/2006/main" name="Short Iso-bar USDA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4F23C66-68A4-4745-A6C0-5D3A64828FAF}"/>
    </a:ext>
  </a:extLst>
</a:theme>
</file>

<file path=ppt/theme/theme10.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ong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1AC68DE1-F472-4138-AAED-1306DF85A3E5}"/>
    </a:ext>
  </a:extLst>
</a:theme>
</file>

<file path=ppt/theme/theme3.xml><?xml version="1.0" encoding="utf-8"?>
<a:theme xmlns:a="http://schemas.openxmlformats.org/drawingml/2006/main" name="Short Iso-Bar NRCS Brow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965BCBA7-AAD6-40D3-951F-CBC95DF9AC72}"/>
    </a:ext>
  </a:extLst>
</a:theme>
</file>

<file path=ppt/theme/theme4.xml><?xml version="1.0" encoding="utf-8"?>
<a:theme xmlns:a="http://schemas.openxmlformats.org/drawingml/2006/main" name="Long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001C4FC5-9C38-42FF-B56D-0C0854BA7C41}"/>
    </a:ext>
  </a:extLst>
</a:theme>
</file>

<file path=ppt/theme/theme5.xml><?xml version="1.0" encoding="utf-8"?>
<a:theme xmlns:a="http://schemas.openxmlformats.org/drawingml/2006/main" name="Short Iso-Bar NRCS Blue">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DDA6877-FA79-4B1C-BFF4-C7853DA8D430}"/>
    </a:ext>
  </a:extLst>
</a:theme>
</file>

<file path=ppt/theme/theme6.xml><?xml version="1.0" encoding="utf-8"?>
<a:theme xmlns:a="http://schemas.openxmlformats.org/drawingml/2006/main" name="Long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66F19E5C-FC5C-4D34-BC63-561E9D9C6265}"/>
    </a:ext>
  </a:extLst>
</a:theme>
</file>

<file path=ppt/theme/theme7.xml><?xml version="1.0" encoding="utf-8"?>
<a:theme xmlns:a="http://schemas.openxmlformats.org/drawingml/2006/main" name="Short Iso-bar NRCS Green">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3B204C5D-DF74-4667-A0E2-E9FF5BD035D0}"/>
    </a:ext>
  </a:extLst>
</a:theme>
</file>

<file path=ppt/theme/theme8.xml><?xml version="1.0" encoding="utf-8"?>
<a:theme xmlns:a="http://schemas.openxmlformats.org/drawingml/2006/main" name="Long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49A1E506-A784-4711-8AAC-648AC4C69CBA}"/>
    </a:ext>
  </a:extLst>
</a:theme>
</file>

<file path=ppt/theme/theme9.xml><?xml version="1.0" encoding="utf-8"?>
<a:theme xmlns:a="http://schemas.openxmlformats.org/drawingml/2006/main" name="Short Iso-bar NRCS Gray">
  <a:themeElements>
    <a:clrScheme name="NRCS Color Palette">
      <a:dk1>
        <a:srgbClr val="58595B"/>
      </a:dk1>
      <a:lt1>
        <a:srgbClr val="FFFFFF"/>
      </a:lt1>
      <a:dk2>
        <a:srgbClr val="002C76"/>
      </a:dk2>
      <a:lt2>
        <a:srgbClr val="9ACA3C"/>
      </a:lt2>
      <a:accent1>
        <a:srgbClr val="00ABC0"/>
      </a:accent1>
      <a:accent2>
        <a:srgbClr val="82553F"/>
      </a:accent2>
      <a:accent3>
        <a:srgbClr val="9ACA3C"/>
      </a:accent3>
      <a:accent4>
        <a:srgbClr val="58595B"/>
      </a:accent4>
      <a:accent5>
        <a:srgbClr val="002C76"/>
      </a:accent5>
      <a:accent6>
        <a:srgbClr val="FFCB0B"/>
      </a:accent6>
      <a:hlink>
        <a:srgbClr val="0070C0"/>
      </a:hlink>
      <a:folHlink>
        <a:srgbClr val="808DA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SS2019ConferenceGJS20190301.potx" id="{565F7C0C-A48D-4BCE-90A8-16B8D75BD508}" vid="{78866C04-F1E8-4E82-A166-B7517BCEE08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de9e4283-ef60-4e64-9d6e-801b32758dc4">This template is designed to assist field staff to format technical posters that comply with USDA-NRCS visual standards.</Description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5E2AE78AA8D2641BBFE73613952B48C" ma:contentTypeVersion="9" ma:contentTypeDescription="Create a new document." ma:contentTypeScope="" ma:versionID="cd6f6f336d56465d123c9b2c985ed3bc">
  <xsd:schema xmlns:xsd="http://www.w3.org/2001/XMLSchema" xmlns:xs="http://www.w3.org/2001/XMLSchema" xmlns:p="http://schemas.microsoft.com/office/2006/metadata/properties" xmlns:ns2="de9e4283-ef60-4e64-9d6e-801b32758dc4" targetNamespace="http://schemas.microsoft.com/office/2006/metadata/properties" ma:root="true" ma:fieldsID="cb69829af3be8c917fbed12d62d5ca2e" ns2:_="">
    <xsd:import namespace="de9e4283-ef60-4e64-9d6e-801b32758dc4"/>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9e4283-ef60-4e64-9d6e-801b32758dc4"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96C854-3DE7-4623-8FF7-04283E24E289}">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de9e4283-ef60-4e64-9d6e-801b32758dc4"/>
    <ds:schemaRef ds:uri="http://www.w3.org/XML/1998/namespace"/>
  </ds:schemaRefs>
</ds:datastoreItem>
</file>

<file path=customXml/itemProps2.xml><?xml version="1.0" encoding="utf-8"?>
<ds:datastoreItem xmlns:ds="http://schemas.openxmlformats.org/officeDocument/2006/customXml" ds:itemID="{2763D73D-60D0-4A4D-B5A9-F9347D818A8C}">
  <ds:schemaRefs>
    <ds:schemaRef ds:uri="http://schemas.microsoft.com/sharepoint/v3/contenttype/forms"/>
  </ds:schemaRefs>
</ds:datastoreItem>
</file>

<file path=customXml/itemProps3.xml><?xml version="1.0" encoding="utf-8"?>
<ds:datastoreItem xmlns:ds="http://schemas.openxmlformats.org/officeDocument/2006/customXml" ds:itemID="{A42BF24A-952C-4C87-9DCF-1D4E74052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9e4283-ef60-4e64-9d6e-801b32758d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NCSS2019ConferenceGJS20190301</Template>
  <TotalTime>0</TotalTime>
  <Words>3004</Words>
  <Application>Microsoft Office PowerPoint</Application>
  <PresentationFormat>Custom</PresentationFormat>
  <Paragraphs>146</Paragraphs>
  <Slides>1</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vt:i4>
      </vt:variant>
    </vt:vector>
  </HeadingPairs>
  <TitlesOfParts>
    <vt:vector size="16" baseType="lpstr">
      <vt:lpstr>Arial</vt:lpstr>
      <vt:lpstr>Calibri</vt:lpstr>
      <vt:lpstr>Calibri Light</vt:lpstr>
      <vt:lpstr>Cambria</vt:lpstr>
      <vt:lpstr>Times New Roman</vt:lpstr>
      <vt:lpstr>Wingdings</vt:lpstr>
      <vt:lpstr>Short Iso-bar USDA Blue</vt:lpstr>
      <vt:lpstr>Long Iso-bar NRCS Brown</vt:lpstr>
      <vt:lpstr>Short Iso-Bar NRCS Brown</vt:lpstr>
      <vt:lpstr>Long Iso-Bar NRCS Blue</vt:lpstr>
      <vt:lpstr>Short Iso-Bar NRCS Blue</vt:lpstr>
      <vt:lpstr>Long Iso-bar NRCS Green</vt:lpstr>
      <vt:lpstr>Short Iso-bar NRCS Green</vt:lpstr>
      <vt:lpstr>Long Iso-bar NRCS Gray</vt:lpstr>
      <vt:lpstr>Short Iso-bar NRCS Gray</vt:lpstr>
      <vt:lpstr>The Ecological Relevance of Parameter Choice in Describing Climate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2019-03-04T13:20:46Z</dcterms:created>
  <dcterms:modified xsi:type="dcterms:W3CDTF">2019-05-23T18:54:01Z</dcterms:modified>
  <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y fmtid="{D5CDD505-2E9C-101B-9397-08002B2CF9AE}" pid="3" name="ContentTypeId">
    <vt:lpwstr>0x010100E5E2AE78AA8D2641BBFE73613952B48C</vt:lpwstr>
  </property>
  <property fmtid="{D5CDD505-2E9C-101B-9397-08002B2CF9AE}" pid="4" name="Order">
    <vt:r8>85700</vt:r8>
  </property>
</Properties>
</file>